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6" r:id="rId2"/>
    <p:sldId id="270" r:id="rId3"/>
    <p:sldId id="271" r:id="rId4"/>
    <p:sldId id="272" r:id="rId5"/>
    <p:sldId id="273" r:id="rId6"/>
    <p:sldId id="274" r:id="rId7"/>
    <p:sldId id="275" r:id="rId8"/>
    <p:sldId id="276" r:id="rId9"/>
    <p:sldId id="278" r:id="rId10"/>
    <p:sldId id="279" r:id="rId11"/>
    <p:sldId id="280" r:id="rId12"/>
    <p:sldId id="281" r:id="rId13"/>
    <p:sldId id="282" r:id="rId14"/>
    <p:sldId id="283" r:id="rId15"/>
    <p:sldId id="284" r:id="rId16"/>
    <p:sldId id="285" r:id="rId17"/>
    <p:sldId id="286" r:id="rId18"/>
    <p:sldId id="287" r:id="rId19"/>
    <p:sldId id="288" r:id="rId20"/>
    <p:sldId id="28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3E"/>
    <a:srgbClr val="077B3B"/>
    <a:srgbClr val="00A44E"/>
    <a:srgbClr val="007B3B"/>
    <a:srgbClr val="00A651"/>
    <a:srgbClr val="079418"/>
    <a:srgbClr val="004A24"/>
    <a:srgbClr val="74C427"/>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14"/>
    <p:restoredTop sz="94565"/>
  </p:normalViewPr>
  <p:slideViewPr>
    <p:cSldViewPr snapToGrid="0" snapToObjects="1">
      <p:cViewPr varScale="1">
        <p:scale>
          <a:sx n="105" d="100"/>
          <a:sy n="105" d="100"/>
        </p:scale>
        <p:origin x="26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07306-3DCD-FE46-8800-27EBBD68E922}"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BBD86-F205-7745-B4FD-551861E69624}" type="slidenum">
              <a:rPr lang="en-US" smtClean="0"/>
              <a:t>‹#›</a:t>
            </a:fld>
            <a:endParaRPr lang="en-US"/>
          </a:p>
        </p:txBody>
      </p:sp>
    </p:spTree>
    <p:extLst>
      <p:ext uri="{BB962C8B-B14F-4D97-AF65-F5344CB8AC3E}">
        <p14:creationId xmlns:p14="http://schemas.microsoft.com/office/powerpoint/2010/main" val="20592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BBD86-F205-7745-B4FD-551861E69624}" type="slidenum">
              <a:rPr lang="en-US" smtClean="0"/>
              <a:t>7</a:t>
            </a:fld>
            <a:endParaRPr lang="en-US"/>
          </a:p>
        </p:txBody>
      </p:sp>
    </p:spTree>
    <p:extLst>
      <p:ext uri="{BB962C8B-B14F-4D97-AF65-F5344CB8AC3E}">
        <p14:creationId xmlns:p14="http://schemas.microsoft.com/office/powerpoint/2010/main" val="225295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30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0E7C09-85A1-C347-BD36-1D230C772538}"/>
              </a:ext>
            </a:extLst>
          </p:cNvPr>
          <p:cNvSpPr>
            <a:spLocks noGrp="1"/>
          </p:cNvSpPr>
          <p:nvPr>
            <p:ph type="body" sz="quarter" idx="10" hasCustomPrompt="1"/>
          </p:nvPr>
        </p:nvSpPr>
        <p:spPr>
          <a:xfrm>
            <a:off x="3911599" y="4366579"/>
            <a:ext cx="4307841" cy="439101"/>
          </a:xfrm>
          <a:prstGeom prst="rect">
            <a:avLst/>
          </a:prstGeom>
        </p:spPr>
        <p:txBody>
          <a:bodyPr/>
          <a:lstStyle>
            <a:lvl1pPr marL="0" indent="0" algn="ctr">
              <a:buFontTx/>
              <a:buNone/>
              <a:defRPr lang="en-US" sz="2800" b="0" i="0" u="none" strike="noStrike" baseline="0" smtClean="0">
                <a:effectLst/>
                <a:latin typeface="Calibri Regular"/>
              </a:defRPr>
            </a:lvl1pPr>
          </a:lstStyle>
          <a:p>
            <a:pPr lvl="0">
              <a:spcBef>
                <a:spcPts val="1600"/>
              </a:spcBef>
            </a:pPr>
            <a:r>
              <a:rPr lang="en-US" b="0" i="0" u="none" strike="noStrike" dirty="0">
                <a:solidFill>
                  <a:srgbClr val="000000"/>
                </a:solidFill>
                <a:effectLst/>
                <a:latin typeface="Segoe UI"/>
              </a:rPr>
              <a:t>Slide Title Here</a:t>
            </a:r>
          </a:p>
        </p:txBody>
      </p:sp>
      <p:sp>
        <p:nvSpPr>
          <p:cNvPr id="10" name="Text Placeholder 9">
            <a:extLst>
              <a:ext uri="{FF2B5EF4-FFF2-40B4-BE49-F238E27FC236}">
                <a16:creationId xmlns:a16="http://schemas.microsoft.com/office/drawing/2014/main" id="{B68784AB-3752-A44B-9D82-F3D2CCF84DDE}"/>
              </a:ext>
            </a:extLst>
          </p:cNvPr>
          <p:cNvSpPr>
            <a:spLocks noGrp="1"/>
          </p:cNvSpPr>
          <p:nvPr>
            <p:ph type="body" sz="quarter" idx="11" hasCustomPrompt="1"/>
          </p:nvPr>
        </p:nvSpPr>
        <p:spPr>
          <a:xfrm>
            <a:off x="3911600" y="5008563"/>
            <a:ext cx="4308475" cy="1655762"/>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lang="en-US" sz="1400" b="0" i="0" u="none" strike="noStrike" baseline="0" smtClean="0">
                <a:solidFill>
                  <a:schemeClr val="tx1"/>
                </a:solidFill>
                <a:effectLst/>
                <a:latin typeface="+mn-lt"/>
                <a:cs typeface="Calibri" panose="020F050202020403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sz="1400" dirty="0" err="1"/>
              <a:t>Mauris</a:t>
            </a:r>
            <a:r>
              <a:rPr lang="en-US" sz="1400" dirty="0"/>
              <a:t> </a:t>
            </a:r>
            <a:r>
              <a:rPr lang="en-US" sz="1400" dirty="0" err="1"/>
              <a:t>accumsan</a:t>
            </a:r>
            <a:r>
              <a:rPr lang="en-US" sz="1400" dirty="0"/>
              <a:t> </a:t>
            </a:r>
            <a:r>
              <a:rPr lang="en-US" sz="1400" dirty="0" err="1"/>
              <a:t>purus</a:t>
            </a:r>
            <a:r>
              <a:rPr lang="en-US" sz="1400" dirty="0"/>
              <a:t> in </a:t>
            </a:r>
            <a:r>
              <a:rPr lang="en-US" sz="1400" dirty="0" err="1"/>
              <a:t>quam</a:t>
            </a:r>
            <a:r>
              <a:rPr lang="en-US" sz="1400" dirty="0"/>
              <a:t> </a:t>
            </a:r>
            <a:r>
              <a:rPr lang="en-US" sz="1400" dirty="0" err="1"/>
              <a:t>lobortis</a:t>
            </a:r>
            <a:r>
              <a:rPr lang="en-US" sz="1400" dirty="0"/>
              <a:t> pharetra. </a:t>
            </a:r>
            <a:r>
              <a:rPr lang="en-US" sz="1400" dirty="0" err="1"/>
              <a:t>Proin</a:t>
            </a:r>
            <a:r>
              <a:rPr lang="en-US" sz="1400" dirty="0"/>
              <a:t> sit </a:t>
            </a:r>
            <a:r>
              <a:rPr lang="en-US" sz="1400" dirty="0" err="1"/>
              <a:t>amet</a:t>
            </a:r>
            <a:r>
              <a:rPr lang="en-US" sz="1400" dirty="0"/>
              <a:t> </a:t>
            </a:r>
            <a:r>
              <a:rPr lang="en-US" sz="1400" dirty="0" err="1"/>
              <a:t>elementum</a:t>
            </a:r>
            <a:r>
              <a:rPr lang="en-US" sz="1400" dirty="0"/>
              <a:t> </a:t>
            </a:r>
            <a:r>
              <a:rPr lang="en-US" sz="1400" dirty="0" err="1"/>
              <a:t>turpis</a:t>
            </a:r>
            <a:r>
              <a:rPr lang="en-US" sz="1400" dirty="0"/>
              <a:t>. </a:t>
            </a:r>
            <a:r>
              <a:rPr lang="en-US" sz="1400" dirty="0" err="1"/>
              <a:t>Vivamus</a:t>
            </a:r>
            <a:r>
              <a:rPr lang="en-US" sz="1400" dirty="0"/>
              <a:t> </a:t>
            </a:r>
            <a:r>
              <a:rPr lang="en-US" sz="1400" dirty="0" err="1"/>
              <a:t>sodales</a:t>
            </a:r>
            <a:r>
              <a:rPr lang="en-US" sz="1400" dirty="0"/>
              <a:t> magna id pulvinar </a:t>
            </a:r>
            <a:r>
              <a:rPr lang="en-US" sz="1400" dirty="0" err="1"/>
              <a:t>pretium</a:t>
            </a:r>
            <a:r>
              <a:rPr lang="en-US" sz="1400" dirty="0"/>
              <a:t>. </a:t>
            </a:r>
            <a:r>
              <a:rPr lang="en-US" sz="1400" dirty="0" err="1"/>
              <a:t>Phasellus</a:t>
            </a:r>
            <a:r>
              <a:rPr lang="en-US" sz="1400" dirty="0"/>
              <a:t> porta ipsum </a:t>
            </a:r>
            <a:r>
              <a:rPr lang="en-US" sz="1400" dirty="0" err="1"/>
              <a:t>nec</a:t>
            </a:r>
            <a:r>
              <a:rPr lang="en-US" sz="1400" dirty="0"/>
              <a:t> </a:t>
            </a:r>
            <a:r>
              <a:rPr lang="en-US" sz="1400" dirty="0" err="1"/>
              <a:t>euismod</a:t>
            </a:r>
            <a:r>
              <a:rPr lang="en-US" sz="1400" dirty="0"/>
              <a:t> </a:t>
            </a:r>
            <a:r>
              <a:rPr lang="en-US" sz="1400" dirty="0" err="1"/>
              <a:t>tincidunt</a:t>
            </a:r>
            <a:r>
              <a:rPr lang="en-US" sz="1400" dirty="0"/>
              <a:t>. </a:t>
            </a:r>
            <a:r>
              <a:rPr lang="en-US" sz="1400" dirty="0" err="1"/>
              <a:t>Aliquam</a:t>
            </a:r>
            <a:r>
              <a:rPr lang="en-US" sz="1400" dirty="0"/>
              <a:t> </a:t>
            </a:r>
            <a:r>
              <a:rPr lang="en-US" sz="1400" dirty="0" err="1"/>
              <a:t>ultrices</a:t>
            </a:r>
            <a:r>
              <a:rPr lang="en-US" sz="1400" dirty="0"/>
              <a:t>, </a:t>
            </a:r>
            <a:r>
              <a:rPr lang="en-US" sz="1400" dirty="0" err="1"/>
              <a:t>justo</a:t>
            </a:r>
            <a:r>
              <a:rPr lang="en-US" sz="1400" dirty="0"/>
              <a:t> </a:t>
            </a:r>
            <a:r>
              <a:rPr lang="en-US" sz="1400" dirty="0" err="1"/>
              <a:t>quis</a:t>
            </a:r>
            <a:r>
              <a:rPr lang="en-US" sz="1400" dirty="0"/>
              <a:t> semper</a:t>
            </a:r>
            <a:endParaRPr lang="en-US" dirty="0">
              <a:solidFill>
                <a:srgbClr val="000000"/>
              </a:solidFill>
              <a:effectLst/>
              <a:latin typeface="Helvetica" pitchFamily="2" charset="0"/>
            </a:endParaRPr>
          </a:p>
        </p:txBody>
      </p:sp>
      <p:sp>
        <p:nvSpPr>
          <p:cNvPr id="5" name="Oval 4">
            <a:extLst>
              <a:ext uri="{FF2B5EF4-FFF2-40B4-BE49-F238E27FC236}">
                <a16:creationId xmlns:a16="http://schemas.microsoft.com/office/drawing/2014/main" id="{A3C1BF43-167B-404A-8DED-4E203311E0FD}"/>
              </a:ext>
            </a:extLst>
          </p:cNvPr>
          <p:cNvSpPr/>
          <p:nvPr userDrawn="1"/>
        </p:nvSpPr>
        <p:spPr>
          <a:xfrm>
            <a:off x="4446928" y="763908"/>
            <a:ext cx="3237181" cy="3237181"/>
          </a:xfrm>
          <a:prstGeom prst="ellipse">
            <a:avLst/>
          </a:prstGeom>
          <a:solidFill>
            <a:srgbClr val="008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6958F9-1290-544E-A4D9-C155090F0538}"/>
              </a:ext>
            </a:extLst>
          </p:cNvPr>
          <p:cNvPicPr>
            <a:picLocks noChangeAspect="1"/>
          </p:cNvPicPr>
          <p:nvPr userDrawn="1"/>
        </p:nvPicPr>
        <p:blipFill>
          <a:blip r:embed="rId2"/>
          <a:stretch>
            <a:fillRect/>
          </a:stretch>
        </p:blipFill>
        <p:spPr>
          <a:xfrm>
            <a:off x="4689346" y="1747341"/>
            <a:ext cx="2752344" cy="1270313"/>
          </a:xfrm>
          <a:prstGeom prst="rect">
            <a:avLst/>
          </a:prstGeom>
        </p:spPr>
      </p:pic>
    </p:spTree>
    <p:extLst>
      <p:ext uri="{BB962C8B-B14F-4D97-AF65-F5344CB8AC3E}">
        <p14:creationId xmlns:p14="http://schemas.microsoft.com/office/powerpoint/2010/main" val="135698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59F1FB-5E2C-514C-8EE1-7A1EB1EF3DF9}"/>
              </a:ext>
            </a:extLst>
          </p:cNvPr>
          <p:cNvSpPr/>
          <p:nvPr userDrawn="1"/>
        </p:nvSpPr>
        <p:spPr>
          <a:xfrm>
            <a:off x="0" y="0"/>
            <a:ext cx="12192000" cy="6858000"/>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5">
            <a:extLst>
              <a:ext uri="{FF2B5EF4-FFF2-40B4-BE49-F238E27FC236}">
                <a16:creationId xmlns:a16="http://schemas.microsoft.com/office/drawing/2014/main" id="{D2C30F20-235F-174D-B487-D6643917E8A9}"/>
              </a:ext>
            </a:extLst>
          </p:cNvPr>
          <p:cNvSpPr>
            <a:spLocks noGrp="1"/>
          </p:cNvSpPr>
          <p:nvPr>
            <p:ph type="body" sz="quarter" idx="10" hasCustomPrompt="1"/>
          </p:nvPr>
        </p:nvSpPr>
        <p:spPr>
          <a:xfrm>
            <a:off x="3911599" y="4366579"/>
            <a:ext cx="4307841" cy="439101"/>
          </a:xfrm>
          <a:prstGeom prst="rect">
            <a:avLst/>
          </a:prstGeom>
        </p:spPr>
        <p:txBody>
          <a:bodyPr/>
          <a:lstStyle>
            <a:lvl1pPr marL="0" indent="0" algn="ctr">
              <a:buFontTx/>
              <a:buNone/>
              <a:defRPr lang="en-US" dirty="0" smtClean="0">
                <a:solidFill>
                  <a:schemeClr val="bg1"/>
                </a:solidFill>
              </a:defRPr>
            </a:lvl1pPr>
          </a:lstStyle>
          <a:p>
            <a:pPr lvl="0">
              <a:spcBef>
                <a:spcPts val="1600"/>
              </a:spcBef>
            </a:pPr>
            <a:r>
              <a:rPr lang="en-US" sz="2800" dirty="0"/>
              <a:t>Slide Title Here</a:t>
            </a:r>
            <a:endParaRPr lang="en-US" b="0" i="0" u="none" strike="noStrike" dirty="0">
              <a:solidFill>
                <a:srgbClr val="000000"/>
              </a:solidFill>
              <a:effectLst/>
              <a:latin typeface="Segoe UI"/>
            </a:endParaRPr>
          </a:p>
        </p:txBody>
      </p:sp>
      <p:sp>
        <p:nvSpPr>
          <p:cNvPr id="9" name="Text Placeholder 9">
            <a:extLst>
              <a:ext uri="{FF2B5EF4-FFF2-40B4-BE49-F238E27FC236}">
                <a16:creationId xmlns:a16="http://schemas.microsoft.com/office/drawing/2014/main" id="{0D4B792E-BBD3-EA46-9052-2846A6BC14B1}"/>
              </a:ext>
            </a:extLst>
          </p:cNvPr>
          <p:cNvSpPr>
            <a:spLocks noGrp="1"/>
          </p:cNvSpPr>
          <p:nvPr>
            <p:ph type="body" sz="quarter" idx="11" hasCustomPrompt="1"/>
          </p:nvPr>
        </p:nvSpPr>
        <p:spPr>
          <a:xfrm>
            <a:off x="3911600" y="5008563"/>
            <a:ext cx="4308475" cy="1655762"/>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lang="en-US" sz="1400" b="0" i="0" u="none" strike="noStrike" baseline="0" smtClean="0">
                <a:solidFill>
                  <a:schemeClr val="bg1"/>
                </a:solidFill>
                <a:effectLst/>
                <a:latin typeface="+mn-lt"/>
                <a:cs typeface="Calibri" panose="020F050202020403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sz="1400" dirty="0" err="1"/>
              <a:t>Mauris</a:t>
            </a:r>
            <a:r>
              <a:rPr lang="en-US" sz="1400" dirty="0"/>
              <a:t> </a:t>
            </a:r>
            <a:r>
              <a:rPr lang="en-US" sz="1400" dirty="0" err="1"/>
              <a:t>accumsan</a:t>
            </a:r>
            <a:r>
              <a:rPr lang="en-US" sz="1400" dirty="0"/>
              <a:t> </a:t>
            </a:r>
            <a:r>
              <a:rPr lang="en-US" sz="1400" dirty="0" err="1"/>
              <a:t>purus</a:t>
            </a:r>
            <a:r>
              <a:rPr lang="en-US" sz="1400" dirty="0"/>
              <a:t> in </a:t>
            </a:r>
            <a:r>
              <a:rPr lang="en-US" sz="1400" dirty="0" err="1"/>
              <a:t>quam</a:t>
            </a:r>
            <a:r>
              <a:rPr lang="en-US" sz="1400" dirty="0"/>
              <a:t> </a:t>
            </a:r>
            <a:r>
              <a:rPr lang="en-US" sz="1400" dirty="0" err="1"/>
              <a:t>lobortis</a:t>
            </a:r>
            <a:r>
              <a:rPr lang="en-US" sz="1400" dirty="0"/>
              <a:t> pharetra. </a:t>
            </a:r>
            <a:r>
              <a:rPr lang="en-US" sz="1400" dirty="0" err="1"/>
              <a:t>Proin</a:t>
            </a:r>
            <a:r>
              <a:rPr lang="en-US" sz="1400" dirty="0"/>
              <a:t> sit </a:t>
            </a:r>
            <a:r>
              <a:rPr lang="en-US" sz="1400" dirty="0" err="1"/>
              <a:t>amet</a:t>
            </a:r>
            <a:r>
              <a:rPr lang="en-US" sz="1400" dirty="0"/>
              <a:t> </a:t>
            </a:r>
            <a:r>
              <a:rPr lang="en-US" sz="1400" dirty="0" err="1"/>
              <a:t>elementum</a:t>
            </a:r>
            <a:r>
              <a:rPr lang="en-US" sz="1400" dirty="0"/>
              <a:t> </a:t>
            </a:r>
            <a:r>
              <a:rPr lang="en-US" sz="1400" dirty="0" err="1"/>
              <a:t>turpis</a:t>
            </a:r>
            <a:r>
              <a:rPr lang="en-US" sz="1400" dirty="0"/>
              <a:t>. </a:t>
            </a:r>
            <a:r>
              <a:rPr lang="en-US" sz="1400" dirty="0" err="1"/>
              <a:t>Vivamus</a:t>
            </a:r>
            <a:r>
              <a:rPr lang="en-US" sz="1400" dirty="0"/>
              <a:t> </a:t>
            </a:r>
            <a:r>
              <a:rPr lang="en-US" sz="1400" dirty="0" err="1"/>
              <a:t>sodales</a:t>
            </a:r>
            <a:r>
              <a:rPr lang="en-US" sz="1400" dirty="0"/>
              <a:t> magna id pulvinar </a:t>
            </a:r>
            <a:r>
              <a:rPr lang="en-US" sz="1400" dirty="0" err="1"/>
              <a:t>pretium</a:t>
            </a:r>
            <a:r>
              <a:rPr lang="en-US" sz="1400" dirty="0"/>
              <a:t>. </a:t>
            </a:r>
            <a:r>
              <a:rPr lang="en-US" sz="1400" dirty="0" err="1"/>
              <a:t>Phasellus</a:t>
            </a:r>
            <a:r>
              <a:rPr lang="en-US" sz="1400" dirty="0"/>
              <a:t> porta ipsum </a:t>
            </a:r>
            <a:r>
              <a:rPr lang="en-US" sz="1400" dirty="0" err="1"/>
              <a:t>nec</a:t>
            </a:r>
            <a:r>
              <a:rPr lang="en-US" sz="1400" dirty="0"/>
              <a:t> </a:t>
            </a:r>
            <a:r>
              <a:rPr lang="en-US" sz="1400" dirty="0" err="1"/>
              <a:t>euismod</a:t>
            </a:r>
            <a:r>
              <a:rPr lang="en-US" sz="1400" dirty="0"/>
              <a:t> </a:t>
            </a:r>
            <a:r>
              <a:rPr lang="en-US" sz="1400" dirty="0" err="1"/>
              <a:t>tincidunt</a:t>
            </a:r>
            <a:r>
              <a:rPr lang="en-US" sz="1400" dirty="0"/>
              <a:t>. </a:t>
            </a:r>
            <a:r>
              <a:rPr lang="en-US" sz="1400" dirty="0" err="1"/>
              <a:t>Aliquam</a:t>
            </a:r>
            <a:r>
              <a:rPr lang="en-US" sz="1400" dirty="0"/>
              <a:t> </a:t>
            </a:r>
            <a:r>
              <a:rPr lang="en-US" sz="1400" dirty="0" err="1"/>
              <a:t>ultrices</a:t>
            </a:r>
            <a:r>
              <a:rPr lang="en-US" sz="1400" dirty="0"/>
              <a:t>, </a:t>
            </a:r>
            <a:r>
              <a:rPr lang="en-US" sz="1400" dirty="0" err="1"/>
              <a:t>justo</a:t>
            </a:r>
            <a:r>
              <a:rPr lang="en-US" sz="1400" dirty="0"/>
              <a:t> </a:t>
            </a:r>
            <a:r>
              <a:rPr lang="en-US" sz="1400" dirty="0" err="1"/>
              <a:t>quis</a:t>
            </a:r>
            <a:r>
              <a:rPr lang="en-US" sz="1400" dirty="0"/>
              <a:t> semper</a:t>
            </a:r>
            <a:endParaRPr lang="en-US" dirty="0">
              <a:solidFill>
                <a:srgbClr val="000000"/>
              </a:solidFill>
              <a:effectLst/>
              <a:latin typeface="Helvetica" pitchFamily="2" charset="0"/>
            </a:endParaRPr>
          </a:p>
        </p:txBody>
      </p:sp>
      <p:sp>
        <p:nvSpPr>
          <p:cNvPr id="6" name="Oval 5">
            <a:extLst>
              <a:ext uri="{FF2B5EF4-FFF2-40B4-BE49-F238E27FC236}">
                <a16:creationId xmlns:a16="http://schemas.microsoft.com/office/drawing/2014/main" id="{0583217F-EF53-454B-993D-E0F772248784}"/>
              </a:ext>
            </a:extLst>
          </p:cNvPr>
          <p:cNvSpPr/>
          <p:nvPr userDrawn="1"/>
        </p:nvSpPr>
        <p:spPr>
          <a:xfrm>
            <a:off x="4446683" y="695669"/>
            <a:ext cx="3237181" cy="3237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ED3F9B-EE06-3047-9AAE-7CF23F171A05}"/>
              </a:ext>
            </a:extLst>
          </p:cNvPr>
          <p:cNvPicPr>
            <a:picLocks noChangeAspect="1"/>
          </p:cNvPicPr>
          <p:nvPr userDrawn="1"/>
        </p:nvPicPr>
        <p:blipFill>
          <a:blip r:embed="rId2"/>
          <a:stretch>
            <a:fillRect/>
          </a:stretch>
        </p:blipFill>
        <p:spPr>
          <a:xfrm>
            <a:off x="4692681" y="1680755"/>
            <a:ext cx="2745184" cy="1267007"/>
          </a:xfrm>
          <a:prstGeom prst="rect">
            <a:avLst/>
          </a:prstGeom>
        </p:spPr>
      </p:pic>
    </p:spTree>
    <p:extLst>
      <p:ext uri="{BB962C8B-B14F-4D97-AF65-F5344CB8AC3E}">
        <p14:creationId xmlns:p14="http://schemas.microsoft.com/office/powerpoint/2010/main" val="560185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DFA48A-D45C-104B-BED3-DE006E62D3AF}"/>
              </a:ext>
            </a:extLst>
          </p:cNvPr>
          <p:cNvPicPr>
            <a:picLocks noChangeAspect="1"/>
          </p:cNvPicPr>
          <p:nvPr userDrawn="1"/>
        </p:nvPicPr>
        <p:blipFill>
          <a:blip r:embed="rId2"/>
          <a:stretch>
            <a:fillRect/>
          </a:stretch>
        </p:blipFill>
        <p:spPr>
          <a:xfrm>
            <a:off x="10349932" y="217820"/>
            <a:ext cx="1623486" cy="749301"/>
          </a:xfrm>
          <a:prstGeom prst="rect">
            <a:avLst/>
          </a:prstGeom>
        </p:spPr>
      </p:pic>
      <p:sp>
        <p:nvSpPr>
          <p:cNvPr id="4" name="Text Placeholder 3">
            <a:extLst>
              <a:ext uri="{FF2B5EF4-FFF2-40B4-BE49-F238E27FC236}">
                <a16:creationId xmlns:a16="http://schemas.microsoft.com/office/drawing/2014/main" id="{29C5E821-9602-8B43-B24F-C0C7DEF06399}"/>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lvl1pPr>
          </a:lstStyle>
          <a:p>
            <a:pPr lvl="0"/>
            <a:r>
              <a:rPr lang="en-US" dirty="0"/>
              <a:t>Very Large Headline Here</a:t>
            </a:r>
          </a:p>
        </p:txBody>
      </p:sp>
      <p:sp>
        <p:nvSpPr>
          <p:cNvPr id="9" name="Text Placeholder 3">
            <a:extLst>
              <a:ext uri="{FF2B5EF4-FFF2-40B4-BE49-F238E27FC236}">
                <a16:creationId xmlns:a16="http://schemas.microsoft.com/office/drawing/2014/main" id="{F6C1644D-226D-1A4D-8637-0158912CDBED}"/>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35365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77B3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2C9595-0EA3-D84B-B804-E01A3FC5DA6A}"/>
              </a:ext>
            </a:extLst>
          </p:cNvPr>
          <p:cNvPicPr>
            <a:picLocks noChangeAspect="1"/>
          </p:cNvPicPr>
          <p:nvPr userDrawn="1"/>
        </p:nvPicPr>
        <p:blipFill>
          <a:blip r:embed="rId2"/>
          <a:stretch>
            <a:fillRect/>
          </a:stretch>
        </p:blipFill>
        <p:spPr>
          <a:xfrm>
            <a:off x="10351008" y="219456"/>
            <a:ext cx="1627632" cy="751215"/>
          </a:xfrm>
          <a:prstGeom prst="rect">
            <a:avLst/>
          </a:prstGeom>
        </p:spPr>
      </p:pic>
      <p:sp>
        <p:nvSpPr>
          <p:cNvPr id="5" name="Text Placeholder 3">
            <a:extLst>
              <a:ext uri="{FF2B5EF4-FFF2-40B4-BE49-F238E27FC236}">
                <a16:creationId xmlns:a16="http://schemas.microsoft.com/office/drawing/2014/main" id="{4D028BE1-628E-C845-BC44-E884D945FA28}"/>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solidFill>
                  <a:schemeClr val="bg1"/>
                </a:solidFill>
              </a:defRPr>
            </a:lvl1pPr>
          </a:lstStyle>
          <a:p>
            <a:pPr lvl="0"/>
            <a:r>
              <a:rPr lang="en-US" dirty="0"/>
              <a:t>Very Large Headline Here</a:t>
            </a:r>
          </a:p>
        </p:txBody>
      </p:sp>
      <p:sp>
        <p:nvSpPr>
          <p:cNvPr id="6" name="Text Placeholder 3">
            <a:extLst>
              <a:ext uri="{FF2B5EF4-FFF2-40B4-BE49-F238E27FC236}">
                <a16:creationId xmlns:a16="http://schemas.microsoft.com/office/drawing/2014/main" id="{DF02F72D-84BA-CE4B-9DF3-FC49E4CE2E0E}"/>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921838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6D0D23-7F98-C641-88F6-FE6D8AEF7B11}"/>
              </a:ext>
            </a:extLst>
          </p:cNvPr>
          <p:cNvSpPr>
            <a:spLocks noGrp="1"/>
          </p:cNvSpPr>
          <p:nvPr>
            <p:ph type="body" sz="quarter" idx="10" hasCustomPrompt="1"/>
          </p:nvPr>
        </p:nvSpPr>
        <p:spPr>
          <a:xfrm>
            <a:off x="2895283" y="1778318"/>
            <a:ext cx="4176077" cy="355282"/>
          </a:xfrm>
          <a:prstGeom prst="rect">
            <a:avLst/>
          </a:prstGeo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10" name="Text Placeholder 5">
            <a:extLst>
              <a:ext uri="{FF2B5EF4-FFF2-40B4-BE49-F238E27FC236}">
                <a16:creationId xmlns:a16="http://schemas.microsoft.com/office/drawing/2014/main" id="{618F94F7-6A0C-4842-97A6-ACC772E67945}"/>
              </a:ext>
            </a:extLst>
          </p:cNvPr>
          <p:cNvSpPr>
            <a:spLocks noGrp="1"/>
          </p:cNvSpPr>
          <p:nvPr>
            <p:ph type="body" sz="quarter" idx="11" hasCustomPrompt="1"/>
          </p:nvPr>
        </p:nvSpPr>
        <p:spPr>
          <a:xfrm>
            <a:off x="2895283" y="2133600"/>
            <a:ext cx="5679757" cy="853440"/>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5" name="Picture 14">
            <a:extLst>
              <a:ext uri="{FF2B5EF4-FFF2-40B4-BE49-F238E27FC236}">
                <a16:creationId xmlns:a16="http://schemas.microsoft.com/office/drawing/2014/main" id="{7FAA48E5-92BB-6946-953B-AC27C5395327}"/>
              </a:ext>
            </a:extLst>
          </p:cNvPr>
          <p:cNvPicPr>
            <a:picLocks noChangeAspect="1"/>
          </p:cNvPicPr>
          <p:nvPr userDrawn="1"/>
        </p:nvPicPr>
        <p:blipFill>
          <a:blip r:embed="rId2"/>
          <a:stretch>
            <a:fillRect/>
          </a:stretch>
        </p:blipFill>
        <p:spPr>
          <a:xfrm>
            <a:off x="10351008" y="219456"/>
            <a:ext cx="1623486" cy="749301"/>
          </a:xfrm>
          <a:prstGeom prst="rect">
            <a:avLst/>
          </a:prstGeom>
        </p:spPr>
      </p:pic>
      <p:sp>
        <p:nvSpPr>
          <p:cNvPr id="17" name="Text Placeholder 16">
            <a:extLst>
              <a:ext uri="{FF2B5EF4-FFF2-40B4-BE49-F238E27FC236}">
                <a16:creationId xmlns:a16="http://schemas.microsoft.com/office/drawing/2014/main" id="{A7C738E9-0CF9-D840-A14B-E1FACA560A98}"/>
              </a:ext>
            </a:extLst>
          </p:cNvPr>
          <p:cNvSpPr>
            <a:spLocks noGrp="1"/>
          </p:cNvSpPr>
          <p:nvPr>
            <p:ph type="body" sz="quarter" idx="16" hasCustomPrompt="1"/>
          </p:nvPr>
        </p:nvSpPr>
        <p:spPr>
          <a:xfrm>
            <a:off x="2021205" y="1589881"/>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1</a:t>
            </a:r>
          </a:p>
        </p:txBody>
      </p:sp>
      <p:sp>
        <p:nvSpPr>
          <p:cNvPr id="19" name="Text Placeholder 16">
            <a:extLst>
              <a:ext uri="{FF2B5EF4-FFF2-40B4-BE49-F238E27FC236}">
                <a16:creationId xmlns:a16="http://schemas.microsoft.com/office/drawing/2014/main" id="{FEBC0744-1C0D-8A4E-9A74-5B20FDEC0832}"/>
              </a:ext>
            </a:extLst>
          </p:cNvPr>
          <p:cNvSpPr>
            <a:spLocks noGrp="1"/>
          </p:cNvSpPr>
          <p:nvPr>
            <p:ph type="body" sz="quarter" idx="17" hasCustomPrompt="1"/>
          </p:nvPr>
        </p:nvSpPr>
        <p:spPr>
          <a:xfrm>
            <a:off x="2021205" y="3367431"/>
            <a:ext cx="732155" cy="732155"/>
          </a:xfrm>
          <a:prstGeom prst="ellipse">
            <a:avLst/>
          </a:prstGeom>
          <a:solidFill>
            <a:srgbClr val="007B3B"/>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2</a:t>
            </a:r>
          </a:p>
        </p:txBody>
      </p:sp>
      <p:sp>
        <p:nvSpPr>
          <p:cNvPr id="20" name="Text Placeholder 16">
            <a:extLst>
              <a:ext uri="{FF2B5EF4-FFF2-40B4-BE49-F238E27FC236}">
                <a16:creationId xmlns:a16="http://schemas.microsoft.com/office/drawing/2014/main" id="{F2A377BB-0714-DD4C-80FE-85B366A98F25}"/>
              </a:ext>
            </a:extLst>
          </p:cNvPr>
          <p:cNvSpPr>
            <a:spLocks noGrp="1"/>
          </p:cNvSpPr>
          <p:nvPr>
            <p:ph type="body" sz="quarter" idx="18" hasCustomPrompt="1"/>
          </p:nvPr>
        </p:nvSpPr>
        <p:spPr>
          <a:xfrm>
            <a:off x="2031047" y="5095108"/>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3</a:t>
            </a:r>
          </a:p>
        </p:txBody>
      </p:sp>
      <p:sp>
        <p:nvSpPr>
          <p:cNvPr id="21" name="Text Placeholder 5">
            <a:extLst>
              <a:ext uri="{FF2B5EF4-FFF2-40B4-BE49-F238E27FC236}">
                <a16:creationId xmlns:a16="http://schemas.microsoft.com/office/drawing/2014/main" id="{00BB2566-BA77-DA4D-8AE9-AB7266B6FDB2}"/>
              </a:ext>
            </a:extLst>
          </p:cNvPr>
          <p:cNvSpPr>
            <a:spLocks noGrp="1"/>
          </p:cNvSpPr>
          <p:nvPr>
            <p:ph type="body" sz="quarter" idx="19" hasCustomPrompt="1"/>
          </p:nvPr>
        </p:nvSpPr>
        <p:spPr>
          <a:xfrm>
            <a:off x="2895283" y="3531104"/>
            <a:ext cx="4176077" cy="355282"/>
          </a:xfrm>
          <a:prstGeom prst="rect">
            <a:avLst/>
          </a:prstGeo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22" name="Text Placeholder 5">
            <a:extLst>
              <a:ext uri="{FF2B5EF4-FFF2-40B4-BE49-F238E27FC236}">
                <a16:creationId xmlns:a16="http://schemas.microsoft.com/office/drawing/2014/main" id="{B58912CC-E0BC-BC43-8A1E-EE3F00B3B169}"/>
              </a:ext>
            </a:extLst>
          </p:cNvPr>
          <p:cNvSpPr>
            <a:spLocks noGrp="1"/>
          </p:cNvSpPr>
          <p:nvPr>
            <p:ph type="body" sz="quarter" idx="20" hasCustomPrompt="1"/>
          </p:nvPr>
        </p:nvSpPr>
        <p:spPr>
          <a:xfrm>
            <a:off x="2895283" y="3886386"/>
            <a:ext cx="5679757" cy="853440"/>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3" name="Text Placeholder 5">
            <a:extLst>
              <a:ext uri="{FF2B5EF4-FFF2-40B4-BE49-F238E27FC236}">
                <a16:creationId xmlns:a16="http://schemas.microsoft.com/office/drawing/2014/main" id="{4BF3DBAD-AE6F-A742-B177-934C84760CFB}"/>
              </a:ext>
            </a:extLst>
          </p:cNvPr>
          <p:cNvSpPr>
            <a:spLocks noGrp="1"/>
          </p:cNvSpPr>
          <p:nvPr>
            <p:ph type="body" sz="quarter" idx="21" hasCustomPrompt="1"/>
          </p:nvPr>
        </p:nvSpPr>
        <p:spPr>
          <a:xfrm>
            <a:off x="2895283" y="5289897"/>
            <a:ext cx="4176077" cy="355282"/>
          </a:xfrm>
          <a:prstGeom prst="rect">
            <a:avLst/>
          </a:prstGeo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24" name="Text Placeholder 5">
            <a:extLst>
              <a:ext uri="{FF2B5EF4-FFF2-40B4-BE49-F238E27FC236}">
                <a16:creationId xmlns:a16="http://schemas.microsoft.com/office/drawing/2014/main" id="{A5F64050-BBE0-6141-A55E-19C9B49423FA}"/>
              </a:ext>
            </a:extLst>
          </p:cNvPr>
          <p:cNvSpPr>
            <a:spLocks noGrp="1"/>
          </p:cNvSpPr>
          <p:nvPr>
            <p:ph type="body" sz="quarter" idx="22" hasCustomPrompt="1"/>
          </p:nvPr>
        </p:nvSpPr>
        <p:spPr>
          <a:xfrm>
            <a:off x="2895283" y="5645179"/>
            <a:ext cx="5679757" cy="853440"/>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5" name="Text Placeholder 5">
            <a:extLst>
              <a:ext uri="{FF2B5EF4-FFF2-40B4-BE49-F238E27FC236}">
                <a16:creationId xmlns:a16="http://schemas.microsoft.com/office/drawing/2014/main" id="{210D1966-0F17-4F47-A1D0-2100A95FD57A}"/>
              </a:ext>
            </a:extLst>
          </p:cNvPr>
          <p:cNvSpPr>
            <a:spLocks noGrp="1"/>
          </p:cNvSpPr>
          <p:nvPr>
            <p:ph type="body" sz="quarter" idx="23" hasCustomPrompt="1"/>
          </p:nvPr>
        </p:nvSpPr>
        <p:spPr>
          <a:xfrm>
            <a:off x="2895283" y="737685"/>
            <a:ext cx="5974397" cy="421163"/>
          </a:xfrm>
          <a:prstGeom prst="rect">
            <a:avLst/>
          </a:prstGeom>
        </p:spPr>
        <p:txBody>
          <a:bodyPr/>
          <a:lstStyle>
            <a:lvl1pPr marL="0" indent="0">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Tree>
    <p:extLst>
      <p:ext uri="{BB962C8B-B14F-4D97-AF65-F5344CB8AC3E}">
        <p14:creationId xmlns:p14="http://schemas.microsoft.com/office/powerpoint/2010/main" val="324318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FAA48E5-92BB-6946-953B-AC27C5395327}"/>
              </a:ext>
            </a:extLst>
          </p:cNvPr>
          <p:cNvPicPr>
            <a:picLocks noChangeAspect="1"/>
          </p:cNvPicPr>
          <p:nvPr userDrawn="1"/>
        </p:nvPicPr>
        <p:blipFill>
          <a:blip r:embed="rId2"/>
          <a:stretch>
            <a:fillRect/>
          </a:stretch>
        </p:blipFill>
        <p:spPr>
          <a:xfrm>
            <a:off x="10351008" y="219456"/>
            <a:ext cx="1623486" cy="749301"/>
          </a:xfrm>
          <a:prstGeom prst="rect">
            <a:avLst/>
          </a:prstGeom>
        </p:spPr>
      </p:pic>
      <p:sp>
        <p:nvSpPr>
          <p:cNvPr id="25" name="Text Placeholder 5">
            <a:extLst>
              <a:ext uri="{FF2B5EF4-FFF2-40B4-BE49-F238E27FC236}">
                <a16:creationId xmlns:a16="http://schemas.microsoft.com/office/drawing/2014/main" id="{210D1966-0F17-4F47-A1D0-2100A95FD57A}"/>
              </a:ext>
            </a:extLst>
          </p:cNvPr>
          <p:cNvSpPr>
            <a:spLocks noGrp="1"/>
          </p:cNvSpPr>
          <p:nvPr>
            <p:ph type="body" sz="quarter" idx="23" hasCustomPrompt="1"/>
          </p:nvPr>
        </p:nvSpPr>
        <p:spPr>
          <a:xfrm>
            <a:off x="492284" y="1486747"/>
            <a:ext cx="7107396" cy="1751515"/>
          </a:xfrm>
          <a:prstGeom prst="rect">
            <a:avLst/>
          </a:prstGeom>
        </p:spPr>
        <p:txBody>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a:t>
            </a:r>
          </a:p>
        </p:txBody>
      </p:sp>
      <p:sp>
        <p:nvSpPr>
          <p:cNvPr id="13" name="Text Placeholder 5">
            <a:extLst>
              <a:ext uri="{FF2B5EF4-FFF2-40B4-BE49-F238E27FC236}">
                <a16:creationId xmlns:a16="http://schemas.microsoft.com/office/drawing/2014/main" id="{7DA05E9A-A537-F34A-ABA1-52DBF38C407D}"/>
              </a:ext>
            </a:extLst>
          </p:cNvPr>
          <p:cNvSpPr>
            <a:spLocks noGrp="1"/>
          </p:cNvSpPr>
          <p:nvPr>
            <p:ph type="body" sz="quarter" idx="24" hasCustomPrompt="1"/>
          </p:nvPr>
        </p:nvSpPr>
        <p:spPr>
          <a:xfrm>
            <a:off x="3407674" y="4740462"/>
            <a:ext cx="2174875" cy="355282"/>
          </a:xfrm>
          <a:prstGeom prst="rect">
            <a:avLst/>
          </a:prstGeom>
        </p:spPr>
        <p:txBody>
          <a:bodyPr/>
          <a:lstStyle>
            <a:lvl1pPr marL="0" indent="0">
              <a:buNone/>
              <a:defRPr sz="2000" b="1" i="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14" name="Text Placeholder 5">
            <a:extLst>
              <a:ext uri="{FF2B5EF4-FFF2-40B4-BE49-F238E27FC236}">
                <a16:creationId xmlns:a16="http://schemas.microsoft.com/office/drawing/2014/main" id="{117DC69A-FED7-9149-B451-D971805BAEC7}"/>
              </a:ext>
            </a:extLst>
          </p:cNvPr>
          <p:cNvSpPr>
            <a:spLocks noGrp="1"/>
          </p:cNvSpPr>
          <p:nvPr>
            <p:ph type="body" sz="quarter" idx="25" hasCustomPrompt="1"/>
          </p:nvPr>
        </p:nvSpPr>
        <p:spPr>
          <a:xfrm>
            <a:off x="3407674" y="5095744"/>
            <a:ext cx="2002155" cy="1294896"/>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16" name="Text Placeholder 16">
            <a:extLst>
              <a:ext uri="{FF2B5EF4-FFF2-40B4-BE49-F238E27FC236}">
                <a16:creationId xmlns:a16="http://schemas.microsoft.com/office/drawing/2014/main" id="{C375D517-4746-E942-9E60-0A18D5CA6FDD}"/>
              </a:ext>
            </a:extLst>
          </p:cNvPr>
          <p:cNvSpPr>
            <a:spLocks noGrp="1"/>
          </p:cNvSpPr>
          <p:nvPr>
            <p:ph type="body" sz="quarter" idx="26" hasCustomPrompt="1"/>
          </p:nvPr>
        </p:nvSpPr>
        <p:spPr>
          <a:xfrm>
            <a:off x="3407674" y="3854476"/>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2</a:t>
            </a:r>
          </a:p>
        </p:txBody>
      </p:sp>
      <p:sp>
        <p:nvSpPr>
          <p:cNvPr id="28" name="Text Placeholder 5">
            <a:extLst>
              <a:ext uri="{FF2B5EF4-FFF2-40B4-BE49-F238E27FC236}">
                <a16:creationId xmlns:a16="http://schemas.microsoft.com/office/drawing/2014/main" id="{2385BFDE-CF4D-4F49-8049-ABD9DB742C8E}"/>
              </a:ext>
            </a:extLst>
          </p:cNvPr>
          <p:cNvSpPr>
            <a:spLocks noGrp="1"/>
          </p:cNvSpPr>
          <p:nvPr>
            <p:ph type="body" sz="quarter" idx="30" hasCustomPrompt="1"/>
          </p:nvPr>
        </p:nvSpPr>
        <p:spPr>
          <a:xfrm>
            <a:off x="492284" y="4740462"/>
            <a:ext cx="2174875" cy="355282"/>
          </a:xfrm>
          <a:prstGeom prst="rect">
            <a:avLst/>
          </a:prstGeom>
        </p:spPr>
        <p:txBody>
          <a:bodyPr/>
          <a:lstStyle>
            <a:lvl1pPr marL="0" indent="0">
              <a:buNone/>
              <a:defRPr sz="2000" b="1" i="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29" name="Text Placeholder 5">
            <a:extLst>
              <a:ext uri="{FF2B5EF4-FFF2-40B4-BE49-F238E27FC236}">
                <a16:creationId xmlns:a16="http://schemas.microsoft.com/office/drawing/2014/main" id="{DCFE16C2-82E9-8740-8C87-20DB3E132035}"/>
              </a:ext>
            </a:extLst>
          </p:cNvPr>
          <p:cNvSpPr>
            <a:spLocks noGrp="1"/>
          </p:cNvSpPr>
          <p:nvPr>
            <p:ph type="body" sz="quarter" idx="31" hasCustomPrompt="1"/>
          </p:nvPr>
        </p:nvSpPr>
        <p:spPr>
          <a:xfrm>
            <a:off x="492284" y="5095744"/>
            <a:ext cx="2002155" cy="1294896"/>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30" name="Text Placeholder 16">
            <a:extLst>
              <a:ext uri="{FF2B5EF4-FFF2-40B4-BE49-F238E27FC236}">
                <a16:creationId xmlns:a16="http://schemas.microsoft.com/office/drawing/2014/main" id="{0FDC6856-C94B-2044-A250-C8197993944A}"/>
              </a:ext>
            </a:extLst>
          </p:cNvPr>
          <p:cNvSpPr>
            <a:spLocks noGrp="1"/>
          </p:cNvSpPr>
          <p:nvPr>
            <p:ph type="body" sz="quarter" idx="32" hasCustomPrompt="1"/>
          </p:nvPr>
        </p:nvSpPr>
        <p:spPr>
          <a:xfrm>
            <a:off x="492284" y="3854476"/>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1</a:t>
            </a:r>
          </a:p>
        </p:txBody>
      </p:sp>
      <p:sp>
        <p:nvSpPr>
          <p:cNvPr id="31" name="Text Placeholder 5">
            <a:extLst>
              <a:ext uri="{FF2B5EF4-FFF2-40B4-BE49-F238E27FC236}">
                <a16:creationId xmlns:a16="http://schemas.microsoft.com/office/drawing/2014/main" id="{1B3DAE5D-32C0-1D43-8236-574C048D0FE6}"/>
              </a:ext>
            </a:extLst>
          </p:cNvPr>
          <p:cNvSpPr>
            <a:spLocks noGrp="1"/>
          </p:cNvSpPr>
          <p:nvPr>
            <p:ph type="body" sz="quarter" idx="33" hasCustomPrompt="1"/>
          </p:nvPr>
        </p:nvSpPr>
        <p:spPr>
          <a:xfrm>
            <a:off x="9395988" y="4740462"/>
            <a:ext cx="2174875" cy="355282"/>
          </a:xfrm>
          <a:prstGeom prst="rect">
            <a:avLst/>
          </a:prstGeom>
        </p:spPr>
        <p:txBody>
          <a:bodyPr/>
          <a:lstStyle>
            <a:lvl1pPr marL="0" indent="0">
              <a:buNone/>
              <a:defRPr sz="2000" b="1" i="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32" name="Text Placeholder 5">
            <a:extLst>
              <a:ext uri="{FF2B5EF4-FFF2-40B4-BE49-F238E27FC236}">
                <a16:creationId xmlns:a16="http://schemas.microsoft.com/office/drawing/2014/main" id="{245E4E13-C49D-BF4A-985A-3B95BE7906D1}"/>
              </a:ext>
            </a:extLst>
          </p:cNvPr>
          <p:cNvSpPr>
            <a:spLocks noGrp="1"/>
          </p:cNvSpPr>
          <p:nvPr>
            <p:ph type="body" sz="quarter" idx="34" hasCustomPrompt="1"/>
          </p:nvPr>
        </p:nvSpPr>
        <p:spPr>
          <a:xfrm>
            <a:off x="9395988" y="5095744"/>
            <a:ext cx="2002155" cy="1294896"/>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33" name="Text Placeholder 16">
            <a:extLst>
              <a:ext uri="{FF2B5EF4-FFF2-40B4-BE49-F238E27FC236}">
                <a16:creationId xmlns:a16="http://schemas.microsoft.com/office/drawing/2014/main" id="{B4724838-E9BD-BB48-A347-3D9240219B5D}"/>
              </a:ext>
            </a:extLst>
          </p:cNvPr>
          <p:cNvSpPr>
            <a:spLocks noGrp="1"/>
          </p:cNvSpPr>
          <p:nvPr>
            <p:ph type="body" sz="quarter" idx="35" hasCustomPrompt="1"/>
          </p:nvPr>
        </p:nvSpPr>
        <p:spPr>
          <a:xfrm>
            <a:off x="9395988" y="3854476"/>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4</a:t>
            </a:r>
          </a:p>
        </p:txBody>
      </p:sp>
      <p:sp>
        <p:nvSpPr>
          <p:cNvPr id="34" name="Text Placeholder 5">
            <a:extLst>
              <a:ext uri="{FF2B5EF4-FFF2-40B4-BE49-F238E27FC236}">
                <a16:creationId xmlns:a16="http://schemas.microsoft.com/office/drawing/2014/main" id="{501F45E9-39DB-414E-9EEB-1E6ECD1FA8D4}"/>
              </a:ext>
            </a:extLst>
          </p:cNvPr>
          <p:cNvSpPr>
            <a:spLocks noGrp="1"/>
          </p:cNvSpPr>
          <p:nvPr>
            <p:ph type="body" sz="quarter" idx="36" hasCustomPrompt="1"/>
          </p:nvPr>
        </p:nvSpPr>
        <p:spPr>
          <a:xfrm>
            <a:off x="6424559" y="4740462"/>
            <a:ext cx="2174875" cy="355282"/>
          </a:xfrm>
          <a:prstGeom prst="rect">
            <a:avLst/>
          </a:prstGeom>
        </p:spPr>
        <p:txBody>
          <a:bodyPr/>
          <a:lstStyle>
            <a:lvl1pPr marL="0" indent="0">
              <a:buNone/>
              <a:defRPr sz="2000" b="1" i="0">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Header Goes Here</a:t>
            </a:r>
          </a:p>
        </p:txBody>
      </p:sp>
      <p:sp>
        <p:nvSpPr>
          <p:cNvPr id="35" name="Text Placeholder 5">
            <a:extLst>
              <a:ext uri="{FF2B5EF4-FFF2-40B4-BE49-F238E27FC236}">
                <a16:creationId xmlns:a16="http://schemas.microsoft.com/office/drawing/2014/main" id="{0A5A593D-C0FD-4E46-82D5-69FF869316B4}"/>
              </a:ext>
            </a:extLst>
          </p:cNvPr>
          <p:cNvSpPr>
            <a:spLocks noGrp="1"/>
          </p:cNvSpPr>
          <p:nvPr>
            <p:ph type="body" sz="quarter" idx="37" hasCustomPrompt="1"/>
          </p:nvPr>
        </p:nvSpPr>
        <p:spPr>
          <a:xfrm>
            <a:off x="6424559" y="5095744"/>
            <a:ext cx="2002155" cy="1294896"/>
          </a:xfrm>
          <a:prstGeom prst="rect">
            <a:avLst/>
          </a:prstGeom>
        </p:spPr>
        <p:txBody>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36" name="Text Placeholder 16">
            <a:extLst>
              <a:ext uri="{FF2B5EF4-FFF2-40B4-BE49-F238E27FC236}">
                <a16:creationId xmlns:a16="http://schemas.microsoft.com/office/drawing/2014/main" id="{25A718CA-3C44-754A-B2CC-F173F1B2E238}"/>
              </a:ext>
            </a:extLst>
          </p:cNvPr>
          <p:cNvSpPr>
            <a:spLocks noGrp="1"/>
          </p:cNvSpPr>
          <p:nvPr>
            <p:ph type="body" sz="quarter" idx="38" hasCustomPrompt="1"/>
          </p:nvPr>
        </p:nvSpPr>
        <p:spPr>
          <a:xfrm>
            <a:off x="6424559" y="3854476"/>
            <a:ext cx="732155" cy="732155"/>
          </a:xfrm>
          <a:prstGeom prst="ellipse">
            <a:avLst/>
          </a:prstGeom>
          <a:solidFill>
            <a:srgbClr val="00A44E"/>
          </a:solidFill>
        </p:spPr>
        <p:txBody>
          <a:bodyPr anchor="ctr"/>
          <a:lstStyle>
            <a:lvl1pPr marL="0" indent="0" algn="ctr">
              <a:buFontTx/>
              <a:buNone/>
              <a:defRPr b="0" i="0">
                <a:solidFill>
                  <a:schemeClr val="bg1"/>
                </a:solidFill>
                <a:latin typeface="Calibri" panose="020F0502020204030204" pitchFamily="34" charset="0"/>
                <a:cs typeface="Calibri" panose="020F0502020204030204" pitchFamily="34" charset="0"/>
              </a:defRPr>
            </a:lvl1pPr>
          </a:lstStyle>
          <a:p>
            <a:pPr lvl="0"/>
            <a:r>
              <a:rPr lang="en-US" dirty="0"/>
              <a:t>3</a:t>
            </a:r>
          </a:p>
        </p:txBody>
      </p:sp>
    </p:spTree>
    <p:extLst>
      <p:ext uri="{BB962C8B-B14F-4D97-AF65-F5344CB8AC3E}">
        <p14:creationId xmlns:p14="http://schemas.microsoft.com/office/powerpoint/2010/main" val="16651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49" r:id="rId4"/>
    <p:sldLayoutId id="2147483652" r:id="rId5"/>
    <p:sldLayoutId id="2147483655" r:id="rId6"/>
    <p:sldLayoutId id="214748365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Y.%20Feng%20and%20K.%20Jones,%20&#8213;Comparing%20multilevel%20modelling%20and%20artificial%20neural%20networks%20in%20house%20price%20prediction,&#8214;%202015%202nd%20IEEE%20Int.%20Conf.%20Spat.%20Data%20Min.%20Geogr.%20Knowl.%20Serv.,%20pp.%20108&#8211;114,%202015" TargetMode="External"/><Relationship Id="rId7" Type="http://schemas.openxmlformats.org/officeDocument/2006/relationships/hyperlink" Target="https://documentation.sas.com/doc/en/emref/14.3/p1lmg1hmgbpz5cn1cxhmqfucnxlj.htm" TargetMode="External"/><Relationship Id="rId2" Type="http://schemas.openxmlformats.org/officeDocument/2006/relationships/hyperlink" Target="https://www.kaggle.com/c/neolen-house-price-prediction/data?select=test.csv" TargetMode="External"/><Relationship Id="rId1" Type="http://schemas.openxmlformats.org/officeDocument/2006/relationships/slideLayout" Target="../slideLayouts/slideLayout4.xml"/><Relationship Id="rId6" Type="http://schemas.openxmlformats.org/officeDocument/2006/relationships/hyperlink" Target="file:///V.%20Limsombunchai,%20&#8213;House%20price%20prediction/%20Hedonic%20price%20model%20vs.%20artificial%20neural%20network,&#8214;%20Am.%20J.%20...,%202004." TargetMode="External"/><Relationship Id="rId5" Type="http://schemas.openxmlformats.org/officeDocument/2006/relationships/hyperlink" Target="R.%20A.%20Rahadi,%20S.%20K.%20Wiryono,%20D.%20P.%20Koesrindartotoor,%20and%20I.%20B.%20Syamwil,%20&#8213;Factors%20influencing%20the%20price%20of%20housing%20in%20Indonesia,&#8214;%20Int.%20J.%20Hous.%20Mark.%20Anal.,%20vol.%208,%20no.%202,%20pp.%20169&#8211;188,%202015." TargetMode="External"/><Relationship Id="rId4" Type="http://schemas.openxmlformats.org/officeDocument/2006/relationships/hyperlink" Target="file:///Modeling%20House%20Price%20Prediction%20using%20Regression&#160;Analysis%20and%20Particle%20Swarm%20Optimization%20Case%20Study/%20Malang,%20East%20Java,%20Indonesia&#160;(IJACSA)%20International%20Journal%20of%20Advanced%20Computer%20Science%20and%20Applications,%20Vol.%208,%20No.%2010,%20201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DF8852-3F5E-3A4A-B788-E6A7CB4D80EB}"/>
              </a:ext>
            </a:extLst>
          </p:cNvPr>
          <p:cNvSpPr>
            <a:spLocks noGrp="1"/>
          </p:cNvSpPr>
          <p:nvPr>
            <p:ph type="body" sz="quarter" idx="10"/>
          </p:nvPr>
        </p:nvSpPr>
        <p:spPr>
          <a:xfrm>
            <a:off x="3578907" y="4025591"/>
            <a:ext cx="4640534" cy="780090"/>
          </a:xfrm>
        </p:spPr>
        <p:txBody>
          <a:bodyPr/>
          <a:lstStyle/>
          <a:p>
            <a:r>
              <a:rPr lang="en-US" b="1" dirty="0">
                <a:solidFill>
                  <a:srgbClr val="00853E"/>
                </a:solidFill>
                <a:latin typeface="Verdana" panose="020B0604030504040204" pitchFamily="34" charset="0"/>
                <a:ea typeface="Verdana" panose="020B0604030504040204" pitchFamily="34" charset="0"/>
                <a:cs typeface="Verdana" panose="020B0604030504040204" pitchFamily="34" charset="0"/>
              </a:rPr>
              <a:t>House Price Prediction</a:t>
            </a:r>
            <a:endParaRPr lang="en-US" b="1" dirty="0">
              <a:solidFill>
                <a:srgbClr val="00853E"/>
              </a:solidFill>
            </a:endParaRPr>
          </a:p>
        </p:txBody>
      </p:sp>
      <p:sp>
        <p:nvSpPr>
          <p:cNvPr id="3" name="TextBox 2">
            <a:extLst>
              <a:ext uri="{FF2B5EF4-FFF2-40B4-BE49-F238E27FC236}">
                <a16:creationId xmlns:a16="http://schemas.microsoft.com/office/drawing/2014/main" id="{460AB880-FD2B-F84D-A504-580EFDE7AA98}"/>
              </a:ext>
            </a:extLst>
          </p:cNvPr>
          <p:cNvSpPr txBox="1"/>
          <p:nvPr/>
        </p:nvSpPr>
        <p:spPr>
          <a:xfrm>
            <a:off x="5566303" y="5035296"/>
            <a:ext cx="1059393" cy="369332"/>
          </a:xfrm>
          <a:prstGeom prst="rect">
            <a:avLst/>
          </a:prstGeom>
          <a:noFill/>
        </p:spPr>
        <p:txBody>
          <a:bodyPr wrap="none" rtlCol="0">
            <a:spAutoFit/>
          </a:bodyPr>
          <a:lstStyle/>
          <a:p>
            <a:r>
              <a:rPr lang="en-US" b="1" dirty="0"/>
              <a:t>Group 17</a:t>
            </a:r>
          </a:p>
        </p:txBody>
      </p:sp>
      <p:sp>
        <p:nvSpPr>
          <p:cNvPr id="4" name="TextBox 3">
            <a:extLst>
              <a:ext uri="{FF2B5EF4-FFF2-40B4-BE49-F238E27FC236}">
                <a16:creationId xmlns:a16="http://schemas.microsoft.com/office/drawing/2014/main" id="{74E8CD9D-838B-BC48-9BE5-61C4693EB588}"/>
              </a:ext>
            </a:extLst>
          </p:cNvPr>
          <p:cNvSpPr txBox="1"/>
          <p:nvPr/>
        </p:nvSpPr>
        <p:spPr>
          <a:xfrm>
            <a:off x="5694222" y="5449577"/>
            <a:ext cx="803553" cy="369332"/>
          </a:xfrm>
          <a:prstGeom prst="rect">
            <a:avLst/>
          </a:prstGeom>
          <a:noFill/>
        </p:spPr>
        <p:txBody>
          <a:bodyPr wrap="none" rtlCol="0">
            <a:spAutoFit/>
          </a:bodyPr>
          <a:lstStyle/>
          <a:p>
            <a:r>
              <a:rPr lang="en-US" b="1" dirty="0"/>
              <a:t>Fall,21</a:t>
            </a:r>
          </a:p>
        </p:txBody>
      </p:sp>
    </p:spTree>
    <p:extLst>
      <p:ext uri="{BB962C8B-B14F-4D97-AF65-F5344CB8AC3E}">
        <p14:creationId xmlns:p14="http://schemas.microsoft.com/office/powerpoint/2010/main" val="4002240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dirty="0"/>
              <a:t>.</a:t>
            </a: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19642" y="2072269"/>
            <a:ext cx="5676358" cy="4194645"/>
          </a:xfrm>
        </p:spPr>
        <p:txBody>
          <a:bodyPr/>
          <a:lstStyle/>
          <a:p>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E1C9CF68-EB90-E249-A88D-F74C3B18230E}"/>
              </a:ext>
            </a:extLst>
          </p:cNvPr>
          <p:cNvPicPr>
            <a:picLocks noChangeAspect="1"/>
          </p:cNvPicPr>
          <p:nvPr/>
        </p:nvPicPr>
        <p:blipFill>
          <a:blip r:embed="rId2"/>
          <a:stretch>
            <a:fillRect/>
          </a:stretch>
        </p:blipFill>
        <p:spPr>
          <a:xfrm>
            <a:off x="205073" y="459430"/>
            <a:ext cx="6334130" cy="2969570"/>
          </a:xfrm>
          <a:prstGeom prst="rect">
            <a:avLst/>
          </a:prstGeom>
        </p:spPr>
      </p:pic>
      <p:pic>
        <p:nvPicPr>
          <p:cNvPr id="5" name="Picture 4" descr="Table&#10;&#10;Description automatically generated">
            <a:extLst>
              <a:ext uri="{FF2B5EF4-FFF2-40B4-BE49-F238E27FC236}">
                <a16:creationId xmlns:a16="http://schemas.microsoft.com/office/drawing/2014/main" id="{535DFE21-CAD0-6245-835C-DB4E29A4CBCE}"/>
              </a:ext>
            </a:extLst>
          </p:cNvPr>
          <p:cNvPicPr>
            <a:picLocks noChangeAspect="1"/>
          </p:cNvPicPr>
          <p:nvPr/>
        </p:nvPicPr>
        <p:blipFill>
          <a:blip r:embed="rId3"/>
          <a:stretch>
            <a:fillRect/>
          </a:stretch>
        </p:blipFill>
        <p:spPr>
          <a:xfrm>
            <a:off x="127323" y="3429001"/>
            <a:ext cx="6880411" cy="3241306"/>
          </a:xfrm>
          <a:prstGeom prst="rect">
            <a:avLst/>
          </a:prstGeom>
        </p:spPr>
      </p:pic>
      <p:sp>
        <p:nvSpPr>
          <p:cNvPr id="6" name="TextBox 5">
            <a:extLst>
              <a:ext uri="{FF2B5EF4-FFF2-40B4-BE49-F238E27FC236}">
                <a16:creationId xmlns:a16="http://schemas.microsoft.com/office/drawing/2014/main" id="{F445426C-0845-BF4D-A023-8B6D59CC4D32}"/>
              </a:ext>
            </a:extLst>
          </p:cNvPr>
          <p:cNvSpPr txBox="1"/>
          <p:nvPr/>
        </p:nvSpPr>
        <p:spPr>
          <a:xfrm>
            <a:off x="7427377" y="1068774"/>
            <a:ext cx="4764623" cy="5601533"/>
          </a:xfrm>
          <a:prstGeom prst="rect">
            <a:avLst/>
          </a:prstGeom>
          <a:noFill/>
        </p:spPr>
        <p:txBody>
          <a:bodyPr wrap="square" rtlCol="0">
            <a:spAutoFit/>
          </a:bodyPr>
          <a:lstStyle/>
          <a:p>
            <a:r>
              <a:rPr lang="en-US" sz="1600" b="1" dirty="0">
                <a:latin typeface="Verdana" panose="020B0604030504040204" pitchFamily="34" charset="0"/>
                <a:ea typeface="Verdana" panose="020B0604030504040204" pitchFamily="34" charset="0"/>
                <a:cs typeface="Verdana" panose="020B0604030504040204" pitchFamily="34" charset="0"/>
              </a:rPr>
              <a:t>Data Partition : </a:t>
            </a:r>
            <a:r>
              <a:rPr lang="en-US" sz="1600" dirty="0">
                <a:latin typeface="Verdana" panose="020B0604030504040204" pitchFamily="34" charset="0"/>
                <a:ea typeface="Verdana" panose="020B0604030504040204" pitchFamily="34" charset="0"/>
                <a:cs typeface="Verdana" panose="020B0604030504040204" pitchFamily="34" charset="0"/>
              </a:rPr>
              <a:t>The data needs to be split so that we get separate samples for train , test and validation stages of building the model. Here, in our project we give 70% to train and 30% to test data.</a:t>
            </a: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The “data partition node” can be used to generate a partition field that splits the available data into individual subsets that can be utilized for training, testing and validation stages in our model building.</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b="1" dirty="0">
                <a:latin typeface="Verdana" panose="020B0604030504040204" pitchFamily="34" charset="0"/>
                <a:ea typeface="Verdana" panose="020B0604030504040204" pitchFamily="34" charset="0"/>
                <a:cs typeface="Verdana" panose="020B0604030504040204" pitchFamily="34" charset="0"/>
              </a:rPr>
              <a:t>Impute Node</a:t>
            </a:r>
            <a:r>
              <a:rPr lang="en-US" sz="1600" dirty="0">
                <a:latin typeface="Verdana" panose="020B0604030504040204" pitchFamily="34" charset="0"/>
                <a:ea typeface="Verdana" panose="020B0604030504040204" pitchFamily="34" charset="0"/>
                <a:cs typeface="Verdana" panose="020B0604030504040204" pitchFamily="34" charset="0"/>
              </a:rPr>
              <a:t> - to replace missing values in data sets that are used for data mining using mean, median or other imputation method. The imputation technique replaces the missing data with some substitute value to retain most of the data and information present in the dataset. In our project, we have used “median” to impute.</a:t>
            </a:r>
          </a:p>
          <a:p>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96909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171669" y="0"/>
            <a:ext cx="4229850" cy="385307"/>
          </a:xfrm>
        </p:spPr>
        <p:txBody>
          <a:bodyPr/>
          <a:lstStyle/>
          <a:p>
            <a:r>
              <a:rPr lang="en-US" sz="3600" b="1" dirty="0">
                <a:solidFill>
                  <a:srgbClr val="00853E"/>
                </a:solidFill>
                <a:latin typeface="Century Gothic" panose="020B0502020202020204" pitchFamily="34" charset="0"/>
              </a:rPr>
              <a:t>Models Used</a:t>
            </a: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6726263" y="852408"/>
            <a:ext cx="4943961" cy="5233432"/>
          </a:xfrm>
        </p:spPr>
        <p:txBody>
          <a:bodyPr/>
          <a:lstStyle/>
          <a:p>
            <a:r>
              <a:rPr lang="en-US" sz="1600" dirty="0">
                <a:latin typeface="Verdana" panose="020B0604030504040204" pitchFamily="34" charset="0"/>
                <a:ea typeface="Verdana" panose="020B0604030504040204" pitchFamily="34" charset="0"/>
                <a:cs typeface="Verdana" panose="020B0604030504040204" pitchFamily="34" charset="0"/>
              </a:rPr>
              <a:t>We have used 3 models in this project, </a:t>
            </a:r>
          </a:p>
          <a:p>
            <a:pPr>
              <a:buFont typeface="Wingdings" pitchFamily="2" charset="2"/>
              <a:buChar char="Ø"/>
            </a:pPr>
            <a:r>
              <a:rPr lang="en-US" sz="1600" dirty="0">
                <a:latin typeface="Verdana" panose="020B0604030504040204" pitchFamily="34" charset="0"/>
                <a:ea typeface="Verdana" panose="020B0604030504040204" pitchFamily="34" charset="0"/>
                <a:cs typeface="Verdana" panose="020B0604030504040204" pitchFamily="34" charset="0"/>
              </a:rPr>
              <a:t>Linear Regression</a:t>
            </a:r>
          </a:p>
          <a:p>
            <a:pPr>
              <a:buFont typeface="Wingdings" pitchFamily="2" charset="2"/>
              <a:buChar char="Ø"/>
            </a:pPr>
            <a:r>
              <a:rPr lang="en-US" sz="1600" dirty="0">
                <a:latin typeface="Verdana" panose="020B0604030504040204" pitchFamily="34" charset="0"/>
                <a:ea typeface="Verdana" panose="020B0604030504040204" pitchFamily="34" charset="0"/>
                <a:cs typeface="Verdana" panose="020B0604030504040204" pitchFamily="34" charset="0"/>
              </a:rPr>
              <a:t>Decision Tree</a:t>
            </a:r>
          </a:p>
          <a:p>
            <a:pPr>
              <a:buFont typeface="Wingdings" pitchFamily="2" charset="2"/>
              <a:buChar char="Ø"/>
            </a:pPr>
            <a:r>
              <a:rPr lang="en-US" sz="1600" dirty="0">
                <a:latin typeface="Verdana" panose="020B0604030504040204" pitchFamily="34" charset="0"/>
                <a:ea typeface="Verdana" panose="020B0604030504040204" pitchFamily="34" charset="0"/>
                <a:cs typeface="Verdana" panose="020B0604030504040204" pitchFamily="34" charset="0"/>
              </a:rPr>
              <a:t>Auto Neural Networks</a:t>
            </a:r>
          </a:p>
          <a:p>
            <a:pPr>
              <a:buFont typeface="Wingdings" pitchFamily="2" charset="2"/>
              <a:buChar char="Ø"/>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For the purpose of determining the best model, We used three models and compared the respective results in determining the efficient model.</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Each model has been evaluated using the same dataset input variables, to determine the target variable.</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The pros and cons of using different models are considered and model comparison node results are taken into consideration in determining efficient model.</a:t>
            </a:r>
          </a:p>
          <a:p>
            <a:pPr>
              <a:buFont typeface="Wingdings" pitchFamily="2" charset="2"/>
              <a:buChar char="Ø"/>
            </a:pP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5" name="Picture 4" descr="Diagram&#10;&#10;Description automatically generated">
            <a:extLst>
              <a:ext uri="{FF2B5EF4-FFF2-40B4-BE49-F238E27FC236}">
                <a16:creationId xmlns:a16="http://schemas.microsoft.com/office/drawing/2014/main" id="{6FD9A37F-4A04-7F4A-A390-960ADAE13D06}"/>
              </a:ext>
            </a:extLst>
          </p:cNvPr>
          <p:cNvPicPr>
            <a:picLocks noChangeAspect="1"/>
          </p:cNvPicPr>
          <p:nvPr/>
        </p:nvPicPr>
        <p:blipFill>
          <a:blip r:embed="rId2"/>
          <a:stretch>
            <a:fillRect/>
          </a:stretch>
        </p:blipFill>
        <p:spPr>
          <a:xfrm>
            <a:off x="389412" y="1470839"/>
            <a:ext cx="5706588" cy="4872749"/>
          </a:xfrm>
          <a:prstGeom prst="rect">
            <a:avLst/>
          </a:prstGeom>
        </p:spPr>
      </p:pic>
    </p:spTree>
    <p:extLst>
      <p:ext uri="{BB962C8B-B14F-4D97-AF65-F5344CB8AC3E}">
        <p14:creationId xmlns:p14="http://schemas.microsoft.com/office/powerpoint/2010/main" val="322981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0" y="0"/>
            <a:ext cx="8667750" cy="873442"/>
          </a:xfrm>
        </p:spPr>
        <p:txBody>
          <a:bodyPr/>
          <a:lstStyle/>
          <a:p>
            <a:r>
              <a:rPr lang="en-US" sz="32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Linear Regression Model</a:t>
            </a:r>
            <a:endParaRPr lang="en-US" sz="32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6819255" y="436721"/>
            <a:ext cx="5021450" cy="6305042"/>
          </a:xfrm>
        </p:spPr>
        <p:txBody>
          <a:bodyPr/>
          <a:lstStyle/>
          <a:p>
            <a:pPr marL="285750" indent="-285750">
              <a:lnSpc>
                <a:spcPct val="120000"/>
              </a:lnSpc>
              <a:buClr>
                <a:schemeClr val="accent1"/>
              </a:buClr>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First model which we tested is Linear Regression, which gives us a linear relationship between the input variables (say x) and the target output variable (say y)</a:t>
            </a:r>
          </a:p>
          <a:p>
            <a:pPr marL="285750" indent="-285750">
              <a:lnSpc>
                <a:spcPct val="120000"/>
              </a:lnSpc>
              <a:buClr>
                <a:schemeClr val="accent1"/>
              </a:buClr>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Model results for the Regression node are as attached.</a:t>
            </a:r>
          </a:p>
          <a:p>
            <a:pPr marL="285750" indent="-285750">
              <a:lnSpc>
                <a:spcPct val="120000"/>
              </a:lnSpc>
              <a:buClr>
                <a:schemeClr val="accent1"/>
              </a:buClr>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The Model significance can be determined by the “f test”</a:t>
            </a:r>
            <a:b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associated with the parameters.</a:t>
            </a:r>
          </a:p>
          <a:p>
            <a:pPr marL="285750" indent="-285750">
              <a:lnSpc>
                <a:spcPct val="120000"/>
              </a:lnSpc>
              <a:buClr>
                <a:schemeClr val="accent1"/>
              </a:buClr>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The higher the f test value, more likely we can reject the null hypothesis.</a:t>
            </a:r>
          </a:p>
          <a:p>
            <a:pPr marL="285750" indent="-285750">
              <a:lnSpc>
                <a:spcPct val="120000"/>
              </a:lnSpc>
              <a:buClr>
                <a:schemeClr val="accent1"/>
              </a:buClr>
              <a:buFont typeface="Arial" panose="020B0604020202020204" pitchFamily="34" charset="0"/>
              <a:buChar char="•"/>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We got R-square value as 0.9556 and Adj R-Square value as 0.9257</a:t>
            </a:r>
          </a:p>
          <a:p>
            <a:pPr marL="285750" indent="-285750">
              <a:lnSpc>
                <a:spcPct val="120000"/>
              </a:lnSpc>
              <a:buClr>
                <a:schemeClr val="accent1"/>
              </a:buClr>
              <a:buFont typeface="Arial" panose="020B0604020202020204" pitchFamily="34" charset="0"/>
              <a:buChar char="•"/>
            </a:pP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KitchenQual</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Neighborhood,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REP_BsmtUnfSF</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REP_TotalBsmtSF</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REP_OverallQual</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REP_OverallCond</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values are significant.(</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Pr</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&gt;F)&lt;.0001</a:t>
            </a:r>
          </a:p>
          <a:p>
            <a:pPr marL="285750" indent="-285750">
              <a:buClr>
                <a:schemeClr val="accent1"/>
              </a:buClr>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BA2B44B7-F0C7-5F46-AE18-415568994EA4}"/>
              </a:ext>
            </a:extLst>
          </p:cNvPr>
          <p:cNvPicPr>
            <a:picLocks noChangeAspect="1"/>
          </p:cNvPicPr>
          <p:nvPr/>
        </p:nvPicPr>
        <p:blipFill>
          <a:blip r:embed="rId2"/>
          <a:stretch>
            <a:fillRect/>
          </a:stretch>
        </p:blipFill>
        <p:spPr>
          <a:xfrm>
            <a:off x="0" y="581186"/>
            <a:ext cx="6548761" cy="5238428"/>
          </a:xfrm>
          <a:prstGeom prst="rect">
            <a:avLst/>
          </a:prstGeom>
        </p:spPr>
      </p:pic>
    </p:spTree>
    <p:extLst>
      <p:ext uri="{BB962C8B-B14F-4D97-AF65-F5344CB8AC3E}">
        <p14:creationId xmlns:p14="http://schemas.microsoft.com/office/powerpoint/2010/main" val="15676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0" y="0"/>
            <a:ext cx="8667750" cy="619933"/>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Decision Tree Model</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54841" y="1069382"/>
            <a:ext cx="11416861" cy="5346915"/>
          </a:xfrm>
        </p:spPr>
        <p:txBody>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A decision tree creates a hierarchical representation of the input data based on a series of rules applied to each observation. Each rule assigns an observation to a segment based on the value of one predictor which we give. Rules are applied sequentially, which results in a hierarchy of segments within segments.</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Decision tree model gives the leaf statistics and the </a:t>
            </a:r>
            <a:r>
              <a:rPr lang="en-US" sz="1600" dirty="0" err="1">
                <a:latin typeface="Verdana" panose="020B0604030504040204" pitchFamily="34" charset="0"/>
                <a:ea typeface="Verdana" panose="020B0604030504040204" pitchFamily="34" charset="0"/>
                <a:cs typeface="Verdana" panose="020B0604030504040204" pitchFamily="34" charset="0"/>
              </a:rPr>
              <a:t>splitted</a:t>
            </a:r>
            <a:r>
              <a:rPr lang="en-US" sz="1600" dirty="0">
                <a:latin typeface="Verdana" panose="020B0604030504040204" pitchFamily="34" charset="0"/>
                <a:ea typeface="Verdana" panose="020B0604030504040204" pitchFamily="34" charset="0"/>
                <a:cs typeface="Verdana" panose="020B0604030504040204" pitchFamily="34" charset="0"/>
              </a:rPr>
              <a:t> tree diagram. The decision tree results can be observed from the results tab present in the decision tree tab.</a:t>
            </a: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The number of leaves in decision tree are 36.( average and validation average), the first </a:t>
            </a:r>
            <a:r>
              <a:rPr lang="en-US" sz="1600" dirty="0" err="1">
                <a:latin typeface="Verdana" panose="020B0604030504040204" pitchFamily="34" charset="0"/>
                <a:ea typeface="Verdana" panose="020B0604030504040204" pitchFamily="34" charset="0"/>
                <a:cs typeface="Verdana" panose="020B0604030504040204" pitchFamily="34" charset="0"/>
              </a:rPr>
              <a:t>spliting</a:t>
            </a:r>
            <a:r>
              <a:rPr lang="en-US" sz="1600" dirty="0">
                <a:latin typeface="Verdana" panose="020B0604030504040204" pitchFamily="34" charset="0"/>
                <a:ea typeface="Verdana" panose="020B0604030504040204" pitchFamily="34" charset="0"/>
                <a:cs typeface="Verdana" panose="020B0604030504040204" pitchFamily="34" charset="0"/>
              </a:rPr>
              <a:t> decision tree was done by </a:t>
            </a:r>
            <a:r>
              <a:rPr lang="en-US" sz="1600" dirty="0" err="1">
                <a:latin typeface="Verdana" panose="020B0604030504040204" pitchFamily="34" charset="0"/>
                <a:ea typeface="Verdana" panose="020B0604030504040204" pitchFamily="34" charset="0"/>
                <a:cs typeface="Verdana" panose="020B0604030504040204" pitchFamily="34" charset="0"/>
              </a:rPr>
              <a:t>Replacement,Overall</a:t>
            </a:r>
            <a:r>
              <a:rPr lang="en-US" sz="1600" dirty="0">
                <a:latin typeface="Verdana" panose="020B0604030504040204" pitchFamily="34" charset="0"/>
                <a:ea typeface="Verdana" panose="020B0604030504040204" pitchFamily="34" charset="0"/>
                <a:cs typeface="Verdana" panose="020B0604030504040204" pitchFamily="34" charset="0"/>
              </a:rPr>
              <a:t>.</a:t>
            </a:r>
          </a:p>
          <a:p>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5" name="Picture 4" descr="Graphical user interface&#10;&#10;Description automatically generated">
            <a:extLst>
              <a:ext uri="{FF2B5EF4-FFF2-40B4-BE49-F238E27FC236}">
                <a16:creationId xmlns:a16="http://schemas.microsoft.com/office/drawing/2014/main" id="{7EFD1BFD-9859-EE47-BC94-491C850F0C5C}"/>
              </a:ext>
            </a:extLst>
          </p:cNvPr>
          <p:cNvPicPr>
            <a:picLocks noChangeAspect="1"/>
          </p:cNvPicPr>
          <p:nvPr/>
        </p:nvPicPr>
        <p:blipFill>
          <a:blip r:embed="rId2"/>
          <a:stretch>
            <a:fillRect/>
          </a:stretch>
        </p:blipFill>
        <p:spPr>
          <a:xfrm>
            <a:off x="454841" y="3702335"/>
            <a:ext cx="5642794" cy="2788287"/>
          </a:xfrm>
          <a:prstGeom prst="rect">
            <a:avLst/>
          </a:prstGeom>
        </p:spPr>
      </p:pic>
      <p:pic>
        <p:nvPicPr>
          <p:cNvPr id="6" name="Picture 5" descr="Table&#10;&#10;Description automatically generated">
            <a:extLst>
              <a:ext uri="{FF2B5EF4-FFF2-40B4-BE49-F238E27FC236}">
                <a16:creationId xmlns:a16="http://schemas.microsoft.com/office/drawing/2014/main" id="{93ABDE28-FC86-6D4A-AC7F-3F57189ED973}"/>
              </a:ext>
            </a:extLst>
          </p:cNvPr>
          <p:cNvPicPr>
            <a:picLocks noChangeAspect="1"/>
          </p:cNvPicPr>
          <p:nvPr/>
        </p:nvPicPr>
        <p:blipFill>
          <a:blip r:embed="rId3"/>
          <a:stretch>
            <a:fillRect/>
          </a:stretch>
        </p:blipFill>
        <p:spPr>
          <a:xfrm>
            <a:off x="6552477" y="3540709"/>
            <a:ext cx="5515012" cy="3216552"/>
          </a:xfrm>
          <a:prstGeom prst="rect">
            <a:avLst/>
          </a:prstGeom>
        </p:spPr>
      </p:pic>
    </p:spTree>
    <p:extLst>
      <p:ext uri="{BB962C8B-B14F-4D97-AF65-F5344CB8AC3E}">
        <p14:creationId xmlns:p14="http://schemas.microsoft.com/office/powerpoint/2010/main" val="381996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0" y="0"/>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Auto Neural Network</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80447" y="2904768"/>
            <a:ext cx="10279628" cy="3181072"/>
          </a:xfrm>
        </p:spPr>
        <p:txBody>
          <a:bodyPr/>
          <a:lstStyle/>
          <a:p>
            <a:r>
              <a:rPr lang="en-US" dirty="0"/>
              <a:t>.</a:t>
            </a:r>
          </a:p>
        </p:txBody>
      </p:sp>
      <p:sp>
        <p:nvSpPr>
          <p:cNvPr id="4" name="TextBox 3">
            <a:extLst>
              <a:ext uri="{FF2B5EF4-FFF2-40B4-BE49-F238E27FC236}">
                <a16:creationId xmlns:a16="http://schemas.microsoft.com/office/drawing/2014/main" id="{E983ADFE-BB19-D64F-A76D-D6DA527CA1F8}"/>
              </a:ext>
            </a:extLst>
          </p:cNvPr>
          <p:cNvSpPr txBox="1"/>
          <p:nvPr/>
        </p:nvSpPr>
        <p:spPr>
          <a:xfrm>
            <a:off x="185979" y="873442"/>
            <a:ext cx="9376475"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auto neural node gives us an algorithm for building a multilayer network.</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auto neural node is utilized for analyzing the efficient results. The input is fed with imputed values, the impute node is utilized to replace the missing values with median, although there are a smaller number of missing values after utilizing the replacement  node in the initial stage of model.</a:t>
            </a:r>
          </a:p>
          <a:p>
            <a:endParaRPr lang="en-US" dirty="0"/>
          </a:p>
        </p:txBody>
      </p:sp>
      <p:pic>
        <p:nvPicPr>
          <p:cNvPr id="5" name="Picture 4" descr="Graphical user interface&#10;&#10;Description automatically generated">
            <a:extLst>
              <a:ext uri="{FF2B5EF4-FFF2-40B4-BE49-F238E27FC236}">
                <a16:creationId xmlns:a16="http://schemas.microsoft.com/office/drawing/2014/main" id="{BBEE6D70-5405-3A43-9ACD-0E1520C50F19}"/>
              </a:ext>
            </a:extLst>
          </p:cNvPr>
          <p:cNvPicPr>
            <a:picLocks noChangeAspect="1"/>
          </p:cNvPicPr>
          <p:nvPr/>
        </p:nvPicPr>
        <p:blipFill>
          <a:blip r:embed="rId2"/>
          <a:stretch>
            <a:fillRect/>
          </a:stretch>
        </p:blipFill>
        <p:spPr>
          <a:xfrm>
            <a:off x="240467" y="2828076"/>
            <a:ext cx="5379794" cy="3257764"/>
          </a:xfrm>
          <a:prstGeom prst="rect">
            <a:avLst/>
          </a:prstGeom>
        </p:spPr>
      </p:pic>
      <p:pic>
        <p:nvPicPr>
          <p:cNvPr id="6" name="Content Placeholder 7" descr="Table&#10;&#10;Description automatically generated">
            <a:extLst>
              <a:ext uri="{FF2B5EF4-FFF2-40B4-BE49-F238E27FC236}">
                <a16:creationId xmlns:a16="http://schemas.microsoft.com/office/drawing/2014/main" id="{4DFFAB75-6F3E-C441-8B41-4E94E04E30A9}"/>
              </a:ext>
            </a:extLst>
          </p:cNvPr>
          <p:cNvPicPr>
            <a:picLocks noChangeAspect="1"/>
          </p:cNvPicPr>
          <p:nvPr/>
        </p:nvPicPr>
        <p:blipFill>
          <a:blip r:embed="rId3"/>
          <a:stretch>
            <a:fillRect/>
          </a:stretch>
        </p:blipFill>
        <p:spPr>
          <a:xfrm>
            <a:off x="6669152" y="2790000"/>
            <a:ext cx="4601120" cy="3778250"/>
          </a:xfrm>
          <a:prstGeom prst="rect">
            <a:avLst/>
          </a:prstGeom>
        </p:spPr>
      </p:pic>
    </p:spTree>
    <p:extLst>
      <p:ext uri="{BB962C8B-B14F-4D97-AF65-F5344CB8AC3E}">
        <p14:creationId xmlns:p14="http://schemas.microsoft.com/office/powerpoint/2010/main" val="18900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Model Comparison</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p:txBody>
          <a:bodyPr/>
          <a:lstStyle/>
          <a:p>
            <a:r>
              <a:rPr lang="en-US" dirty="0"/>
              <a:t>.</a:t>
            </a:r>
          </a:p>
        </p:txBody>
      </p:sp>
      <p:pic>
        <p:nvPicPr>
          <p:cNvPr id="4" name="Picture 3" descr="Diagram&#10;&#10;Description automatically generated">
            <a:extLst>
              <a:ext uri="{FF2B5EF4-FFF2-40B4-BE49-F238E27FC236}">
                <a16:creationId xmlns:a16="http://schemas.microsoft.com/office/drawing/2014/main" id="{46B60DAB-D0D1-9B4E-B147-6850661DEF70}"/>
              </a:ext>
            </a:extLst>
          </p:cNvPr>
          <p:cNvPicPr>
            <a:picLocks noChangeAspect="1"/>
          </p:cNvPicPr>
          <p:nvPr/>
        </p:nvPicPr>
        <p:blipFill>
          <a:blip r:embed="rId2"/>
          <a:stretch>
            <a:fillRect/>
          </a:stretch>
        </p:blipFill>
        <p:spPr>
          <a:xfrm>
            <a:off x="185195" y="1331088"/>
            <a:ext cx="5673164" cy="2747803"/>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2F520870-B66C-9649-A23E-65E28E766714}"/>
              </a:ext>
            </a:extLst>
          </p:cNvPr>
          <p:cNvPicPr>
            <a:picLocks noGrp="1" noChangeAspect="1"/>
          </p:cNvPicPr>
          <p:nvPr>
            <p:ph idx="1"/>
          </p:nvPr>
        </p:nvPicPr>
        <p:blipFill rotWithShape="1">
          <a:blip r:embed="rId3"/>
          <a:stretch/>
        </p:blipFill>
        <p:spPr>
          <a:xfrm>
            <a:off x="185195" y="3323987"/>
            <a:ext cx="6967959" cy="3412479"/>
          </a:xfrm>
        </p:spPr>
      </p:pic>
      <p:sp>
        <p:nvSpPr>
          <p:cNvPr id="6" name="TextBox 5">
            <a:extLst>
              <a:ext uri="{FF2B5EF4-FFF2-40B4-BE49-F238E27FC236}">
                <a16:creationId xmlns:a16="http://schemas.microsoft.com/office/drawing/2014/main" id="{34CFE4B4-9F09-DF45-B1E1-56FC6C4901F5}"/>
              </a:ext>
            </a:extLst>
          </p:cNvPr>
          <p:cNvSpPr txBox="1"/>
          <p:nvPr/>
        </p:nvSpPr>
        <p:spPr>
          <a:xfrm>
            <a:off x="7264552" y="418454"/>
            <a:ext cx="4114573" cy="6494085"/>
          </a:xfrm>
          <a:prstGeom prst="rect">
            <a:avLst/>
          </a:prstGeom>
          <a:noFill/>
        </p:spPr>
        <p:txBody>
          <a:bodyPr wrap="square" rtlCol="0">
            <a:spAutoFit/>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The model comparison node belongs to the assess category. It helps us to compare the performance of competing models which in our cases are Decision tree, Regression model and Auto neural network, with various benchmarking criteria.</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Based on the results from the fit statistics, It can be found out that after comparing each model with the help of model comparison node ,It can be observed that the average squared error of auto neural network is </a:t>
            </a:r>
            <a:r>
              <a:rPr lang="en-US" sz="1600" b="1" dirty="0">
                <a:latin typeface="Verdana" panose="020B0604030504040204" pitchFamily="34" charset="0"/>
                <a:ea typeface="Verdana" panose="020B0604030504040204" pitchFamily="34" charset="0"/>
                <a:cs typeface="Verdana" panose="020B0604030504040204" pitchFamily="34" charset="0"/>
              </a:rPr>
              <a:t>less</a:t>
            </a:r>
            <a:r>
              <a:rPr lang="en-US" sz="1600" dirty="0">
                <a:latin typeface="Verdana" panose="020B0604030504040204" pitchFamily="34" charset="0"/>
                <a:ea typeface="Verdana" panose="020B0604030504040204" pitchFamily="34" charset="0"/>
                <a:cs typeface="Verdana" panose="020B0604030504040204" pitchFamily="34" charset="0"/>
              </a:rPr>
              <a:t> compared to the remaining models .</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Hence, it can be found out that the auto neural network is giving better results and the accuracy is higher in the auto neural network results.</a:t>
            </a:r>
          </a:p>
          <a:p>
            <a:endParaRPr lang="en-US" sz="1600" dirty="0"/>
          </a:p>
          <a:p>
            <a:endParaRPr lang="en-US" sz="1600" dirty="0"/>
          </a:p>
        </p:txBody>
      </p:sp>
      <p:pic>
        <p:nvPicPr>
          <p:cNvPr id="9" name="Picture 8" descr="Table&#10;&#10;Description automatically generated">
            <a:extLst>
              <a:ext uri="{FF2B5EF4-FFF2-40B4-BE49-F238E27FC236}">
                <a16:creationId xmlns:a16="http://schemas.microsoft.com/office/drawing/2014/main" id="{6E94430F-DF7F-FA4B-9D4A-F0D79FF2C0FB}"/>
              </a:ext>
            </a:extLst>
          </p:cNvPr>
          <p:cNvPicPr>
            <a:picLocks noChangeAspect="1"/>
          </p:cNvPicPr>
          <p:nvPr/>
        </p:nvPicPr>
        <p:blipFill>
          <a:blip r:embed="rId4"/>
          <a:stretch>
            <a:fillRect/>
          </a:stretch>
        </p:blipFill>
        <p:spPr>
          <a:xfrm>
            <a:off x="237258" y="3720567"/>
            <a:ext cx="6039555" cy="3044268"/>
          </a:xfrm>
          <a:prstGeom prst="rect">
            <a:avLst/>
          </a:prstGeom>
        </p:spPr>
      </p:pic>
    </p:spTree>
    <p:extLst>
      <p:ext uri="{BB962C8B-B14F-4D97-AF65-F5344CB8AC3E}">
        <p14:creationId xmlns:p14="http://schemas.microsoft.com/office/powerpoint/2010/main" val="320380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rPr>
              <a:t>Final SAS Diagram</a:t>
            </a: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19642" y="1951695"/>
            <a:ext cx="8667750" cy="2459236"/>
          </a:xfrm>
        </p:spPr>
        <p:txBody>
          <a:bodyPr/>
          <a:lstStyle/>
          <a:p>
            <a:r>
              <a:rPr lang="en-US" dirty="0"/>
              <a:t>.</a:t>
            </a:r>
          </a:p>
        </p:txBody>
      </p:sp>
      <p:pic>
        <p:nvPicPr>
          <p:cNvPr id="4" name="Picture 3" descr="Graphical user interface&#10;&#10;Description automatically generated">
            <a:extLst>
              <a:ext uri="{FF2B5EF4-FFF2-40B4-BE49-F238E27FC236}">
                <a16:creationId xmlns:a16="http://schemas.microsoft.com/office/drawing/2014/main" id="{6DF51183-F7E5-E54B-99CC-5B1C9A040F42}"/>
              </a:ext>
            </a:extLst>
          </p:cNvPr>
          <p:cNvPicPr>
            <a:picLocks noChangeAspect="1"/>
          </p:cNvPicPr>
          <p:nvPr/>
        </p:nvPicPr>
        <p:blipFill>
          <a:blip r:embed="rId2"/>
          <a:stretch>
            <a:fillRect/>
          </a:stretch>
        </p:blipFill>
        <p:spPr>
          <a:xfrm>
            <a:off x="419642" y="1321728"/>
            <a:ext cx="9759586" cy="5536272"/>
          </a:xfrm>
          <a:prstGeom prst="rect">
            <a:avLst/>
          </a:prstGeom>
        </p:spPr>
      </p:pic>
    </p:spTree>
    <p:extLst>
      <p:ext uri="{BB962C8B-B14F-4D97-AF65-F5344CB8AC3E}">
        <p14:creationId xmlns:p14="http://schemas.microsoft.com/office/powerpoint/2010/main" val="289046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Findings</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19642" y="1332854"/>
            <a:ext cx="10340433" cy="4752985"/>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a:t>
            </a:r>
            <a:r>
              <a:rPr lang="en-US" b="1" dirty="0">
                <a:latin typeface="Verdana" panose="020B0604030504040204" pitchFamily="34" charset="0"/>
                <a:ea typeface="Verdana" panose="020B0604030504040204" pitchFamily="34" charset="0"/>
                <a:cs typeface="Verdana" panose="020B0604030504040204" pitchFamily="34" charset="0"/>
              </a:rPr>
              <a:t>Model Comparison</a:t>
            </a:r>
            <a:r>
              <a:rPr lang="en-US" dirty="0">
                <a:latin typeface="Verdana" panose="020B0604030504040204" pitchFamily="34" charset="0"/>
                <a:ea typeface="Verdana" panose="020B0604030504040204" pitchFamily="34" charset="0"/>
                <a:cs typeface="Verdana" panose="020B0604030504040204" pitchFamily="34" charset="0"/>
              </a:rPr>
              <a:t>" node allowed us to compare three models which we used to forecast the price of the house to find which model performed the best.</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When the results of linear regression and decision trees are compared to the output of the auto neural network, it is discovered that the auto neural network produces more accurate outputs and can be depended on for accurate prediction results.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target variable “SalePrice” is determined using input variables such as YrSold, YearRemodAdd, and YearBuilt. The multiple models' outputs are evaluated to determine which has the most accurate results for saleprice.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To avoid the error of missing data on the efficient output, replacement and imputation nodes were used.</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model comparison node takes several things into account, resulting in the “</a:t>
            </a:r>
            <a:r>
              <a:rPr lang="en-US" b="1" dirty="0">
                <a:latin typeface="Verdana" panose="020B0604030504040204" pitchFamily="34" charset="0"/>
                <a:ea typeface="Verdana" panose="020B0604030504040204" pitchFamily="34" charset="0"/>
                <a:cs typeface="Verdana" panose="020B0604030504040204" pitchFamily="34" charset="0"/>
              </a:rPr>
              <a:t>Auto neural network model</a:t>
            </a:r>
            <a:r>
              <a:rPr lang="en-US" dirty="0">
                <a:latin typeface="Verdana" panose="020B0604030504040204" pitchFamily="34" charset="0"/>
                <a:ea typeface="Verdana" panose="020B0604030504040204" pitchFamily="34" charset="0"/>
                <a:cs typeface="Verdana" panose="020B0604030504040204" pitchFamily="34" charset="0"/>
              </a:rPr>
              <a:t>” being the most efficient model when compared to the other models.</a:t>
            </a:r>
            <a:endParaRPr lang="en-US" sz="1400"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AppleSystemUIFont"/>
            </a:endParaRPr>
          </a:p>
          <a:p>
            <a:endParaRPr lang="en-US" dirty="0"/>
          </a:p>
          <a:p>
            <a:endParaRPr lang="en-US" dirty="0"/>
          </a:p>
        </p:txBody>
      </p:sp>
    </p:spTree>
    <p:extLst>
      <p:ext uri="{BB962C8B-B14F-4D97-AF65-F5344CB8AC3E}">
        <p14:creationId xmlns:p14="http://schemas.microsoft.com/office/powerpoint/2010/main" val="125164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Managerial/business implications</a:t>
            </a:r>
            <a:br>
              <a:rPr lang="en-US" sz="3600" b="1" dirty="0">
                <a:solidFill>
                  <a:srgbClr val="00853E"/>
                </a:solidFill>
                <a:latin typeface="Century Gothic" panose="020B0502020202020204" pitchFamily="34" charset="0"/>
              </a:rPr>
            </a:b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294468" y="1658320"/>
            <a:ext cx="10465607" cy="4427520"/>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Our current project can be utilized in the real time business environment to predict the house prices beforehand which gives a scope for the people willing to invest in buying a house manage their finances in that time- frame.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This project can be helpful for the investment companies to know the trends in the property prices with respect to the location, so that the investors can take wise and appropriate decision according to the predicted demand.</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real estate sector, “Housing Market” efficiency can be improved, and proper planning and use of the available geographical area can be done with the help of the price prediction project.</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By considering the various features that affect the house price, the new houses can be built to gain more attention from people increasing the sales.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30066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Conclusions</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311208" y="1464528"/>
            <a:ext cx="8667750" cy="2350747"/>
          </a:xfrm>
        </p:spPr>
        <p:txBody>
          <a:bodyPr/>
          <a:lstStyle/>
          <a:p>
            <a:pPr marL="285750" indent="-285750">
              <a:buFont typeface="Arial" panose="020B0604020202020204" pitchFamily="34" charset="0"/>
              <a:buChar char="•"/>
            </a:pPr>
            <a:r>
              <a:rPr lang="en-US"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Based on the prediction outputs, accuracy rate, and efficiency of the three models Linear, Decision and Auto Neural,                                         “</a:t>
            </a:r>
            <a:r>
              <a:rPr lang="en-US"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Auto neural network</a:t>
            </a:r>
            <a:r>
              <a:rPr lang="en-US"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can be used for better prediction of house prices, where sales price is our target variable.</a:t>
            </a:r>
          </a:p>
          <a:p>
            <a:pPr marL="285750" indent="-285750">
              <a:buFont typeface="Arial" panose="020B0604020202020204" pitchFamily="34" charset="0"/>
              <a:buChar char="•"/>
            </a:pPr>
            <a:r>
              <a:rPr lang="en-US"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Although regression and decision tree models can be used for prediction, auto neural networks, based on the project's observations, provide superior outcomes with more accuracy.</a:t>
            </a:r>
          </a:p>
          <a:p>
            <a:pPr marL="285750" indent="-285750">
              <a:buFont typeface="Arial" panose="020B0604020202020204" pitchFamily="34" charset="0"/>
              <a:buChar char="•"/>
            </a:pPr>
            <a:endParaRPr lang="en-US" dirty="0">
              <a:solidFill>
                <a:schemeClr val="tx2">
                  <a:lumMod val="75000"/>
                </a:schemeClr>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2244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759417" y="591086"/>
            <a:ext cx="8327975" cy="571287"/>
          </a:xfrm>
        </p:spPr>
        <p:txBody>
          <a:bodyPr/>
          <a:lstStyle/>
          <a:p>
            <a:r>
              <a:rPr lang="en-US" sz="3600" b="1" dirty="0">
                <a:solidFill>
                  <a:srgbClr val="00853E"/>
                </a:solidFill>
                <a:latin typeface="Century Gothic" panose="020B0502020202020204" pitchFamily="34" charset="0"/>
              </a:rPr>
              <a:t>Executive summary</a:t>
            </a:r>
          </a:p>
        </p:txBody>
      </p:sp>
      <p:sp>
        <p:nvSpPr>
          <p:cNvPr id="8" name="Content Placeholder 2">
            <a:extLst>
              <a:ext uri="{FF2B5EF4-FFF2-40B4-BE49-F238E27FC236}">
                <a16:creationId xmlns:a16="http://schemas.microsoft.com/office/drawing/2014/main" id="{E7A3207E-B3AA-8244-8ADD-1BF54AA75814}"/>
              </a:ext>
            </a:extLst>
          </p:cNvPr>
          <p:cNvSpPr>
            <a:spLocks noGrp="1"/>
          </p:cNvSpPr>
          <p:nvPr>
            <p:ph type="body" sz="quarter" idx="11"/>
          </p:nvPr>
        </p:nvSpPr>
        <p:spPr>
          <a:xfrm>
            <a:off x="511175" y="1565275"/>
            <a:ext cx="10248900" cy="4521200"/>
          </a:xfrm>
        </p:spPr>
        <p:txBody>
          <a:bodyPr>
            <a:norm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“Housing Market” which comes under the real estate business is  one of the most generated revenue in United States and it is one of the broader markets which offers employment to multiple resources(people) in multiple sectors.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house “sales” are impacted by the substantial increase or decrease in the housing prices, as the sales depends on the prices set up for the floor plans thereby impacting the economic growth.</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this project, we are predicting the “Sale Price” of the houses based on the previous sales data. We have run total 3 models(Linear Regression, Decision Tree , Auto Neural Network) and inspected the best one.</a:t>
            </a:r>
          </a:p>
        </p:txBody>
      </p:sp>
    </p:spTree>
    <p:extLst>
      <p:ext uri="{BB962C8B-B14F-4D97-AF65-F5344CB8AC3E}">
        <p14:creationId xmlns:p14="http://schemas.microsoft.com/office/powerpoint/2010/main" val="116646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dirty="0">
                <a:latin typeface="Century Gothic" panose="020B0502020202020204" pitchFamily="34" charset="0"/>
                <a:ea typeface="Verdana" panose="020B0604030504040204" pitchFamily="34" charset="0"/>
                <a:cs typeface="Verdana" panose="020B0604030504040204" pitchFamily="34" charset="0"/>
              </a:rPr>
              <a:t>References</a:t>
            </a:r>
            <a:endParaRPr lang="en-US" sz="3600" dirty="0">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419642" y="1464528"/>
            <a:ext cx="8667750" cy="2448241"/>
          </a:xfrm>
        </p:spPr>
        <p:txBody>
          <a:bodyPr/>
          <a:lstStyle/>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2"/>
              </a:rPr>
              <a:t>https://www.kaggle.com/c/neolen-house-price-prediction/data?select=test.csv</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3"/>
              </a:rPr>
              <a:t>Y. Feng and K. Jones, ―Comparing multilevel modelling and artificial neural networks in house price prediction,‖ 2015 2nd IEEE Int. Conf. Spat. Data Min. Geogr. Knowl. Serv., pp. 108–114, 2015. </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4"/>
              </a:rPr>
              <a:t>Modeling House Price Prediction using Regression Analysis and Particle Swarm Optimization Case Study: Malang, East Java, Indonesia (IJACSA) International Journal of Advanced Computer Science and Applications, Vol. 8, No. 10, 2017</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5"/>
              </a:rPr>
              <a:t>R. A. Rahadi, S. K. Wiryono, D. P. Koesrindartotoor, and I. B. Syamwil, ―Factors influencing the price of housing in Indonesia,‖ Int. J. Hous. Mark. Anal., vol. 8, no. 2, pp. 169–188, 2015. </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6"/>
              </a:rPr>
              <a:t>V. Limsombunchai, ―House price prediction: Hedonic price model vs. artificial neural network,‖ Am. J. ..., 2004. </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indent="-457200">
              <a:buFont typeface="+mj-lt"/>
              <a:buAutoNum type="arabicPeriod"/>
            </a:pPr>
            <a:r>
              <a:rPr lang="en-US" dirty="0">
                <a:latin typeface="Verdana" panose="020B0604030504040204" pitchFamily="34" charset="0"/>
                <a:ea typeface="Verdana" panose="020B0604030504040204" pitchFamily="34" charset="0"/>
                <a:cs typeface="Verdana" panose="020B0604030504040204" pitchFamily="34" charset="0"/>
                <a:hlinkClick r:id="rId7"/>
              </a:rPr>
              <a:t>https://documentation.sas.com/doc/en/emref/14.3/p1lmg1hmgbpz5cn1cxhmqfucnxlj.htm</a:t>
            </a:r>
            <a:endParaRPr lang="en-US" dirty="0">
              <a:latin typeface="Verdana" panose="020B0604030504040204" pitchFamily="34" charset="0"/>
              <a:ea typeface="Verdana" panose="020B0604030504040204" pitchFamily="34" charset="0"/>
              <a:cs typeface="Verdana" panose="020B0604030504040204" pitchFamily="34" charset="0"/>
            </a:endParaRPr>
          </a:p>
          <a:p>
            <a:pPr>
              <a:buFont typeface="Wingdings" pitchFamily="2" charset="2"/>
              <a:buChar char="Ø"/>
            </a:pPr>
            <a:endParaRPr lang="en-US" dirty="0"/>
          </a:p>
          <a:p>
            <a:pPr>
              <a:buFont typeface="Wingdings" pitchFamily="2" charset="2"/>
              <a:buChar char="Ø"/>
            </a:pPr>
            <a:endParaRPr lang="en-US" dirty="0"/>
          </a:p>
          <a:p>
            <a:endParaRPr lang="en-US" dirty="0"/>
          </a:p>
        </p:txBody>
      </p:sp>
    </p:spTree>
    <p:extLst>
      <p:ext uri="{BB962C8B-B14F-4D97-AF65-F5344CB8AC3E}">
        <p14:creationId xmlns:p14="http://schemas.microsoft.com/office/powerpoint/2010/main" val="36271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Project motivation/background</a:t>
            </a:r>
            <a:br>
              <a:rPr lang="en-US" sz="3600" b="1" dirty="0">
                <a:solidFill>
                  <a:srgbClr val="00853E"/>
                </a:solidFill>
                <a:latin typeface="Century Gothic" panose="020B0502020202020204" pitchFamily="34" charset="0"/>
              </a:rPr>
            </a:b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294468" y="1464528"/>
            <a:ext cx="11096786" cy="5393472"/>
          </a:xfrm>
        </p:spPr>
        <p:txBody>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Everyone dreams to have a place of their own to live in. When we ask about their dream house, they presumably will not begin with the comparative distance from the transportation options(bus, rail stations)or the basement and ceiling height. But this dataset proves that there is much more that influences price negotiations than just the number of bedrooms/bathrooms , house area , quality of the fence etc.</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Also, if anyone wants to invest in the properties, house price forecasting of the future serves better to plan their finances.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purpose of this research is to identify probable elements that will influence pricing negotiations. When it comes to selling a home, getting the correct price is crucial. Increasing sales is a key aspect of market expansion, which in turn contributes to generating good revenue impacting the nation's economic growth.</a:t>
            </a:r>
          </a:p>
          <a:p>
            <a:endParaRPr lang="en-US" dirty="0"/>
          </a:p>
        </p:txBody>
      </p:sp>
    </p:spTree>
    <p:extLst>
      <p:ext uri="{BB962C8B-B14F-4D97-AF65-F5344CB8AC3E}">
        <p14:creationId xmlns:p14="http://schemas.microsoft.com/office/powerpoint/2010/main" val="2702002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Objective</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201478" y="1464528"/>
            <a:ext cx="10558597" cy="4621311"/>
          </a:xfrm>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Aim</a:t>
            </a:r>
            <a:r>
              <a:rPr lang="en-US" dirty="0">
                <a:latin typeface="Verdana" panose="020B0604030504040204" pitchFamily="34" charset="0"/>
                <a:ea typeface="Verdana" panose="020B0604030504040204" pitchFamily="34" charset="0"/>
                <a:cs typeface="Verdana" panose="020B0604030504040204" pitchFamily="34" charset="0"/>
              </a:rPr>
              <a:t> : To apply the knowledge of Data Mining to the real-life example “Housing Market”  and create a model with the data to predict the “Sale price” of the house.</a:t>
            </a:r>
          </a:p>
          <a:p>
            <a:r>
              <a:rPr lang="en-US" b="1" dirty="0">
                <a:latin typeface="Verdana" panose="020B0604030504040204" pitchFamily="34" charset="0"/>
                <a:ea typeface="Verdana" panose="020B0604030504040204" pitchFamily="34" charset="0"/>
                <a:cs typeface="Verdana" panose="020B0604030504040204" pitchFamily="34" charset="0"/>
              </a:rPr>
              <a:t>Objectives :</a:t>
            </a: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To build the best model that predicts the price of houses in the market.</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To determine the variables which will have a significant impact on the house price prediction.</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this, we need to obtain the records of home sales in the past, explore the data, sample the data and model it in order to predict the right estimated price of the house.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38957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Problem Statement within Business Situation</a:t>
            </a:r>
            <a:br>
              <a:rPr lang="en-US" dirty="0">
                <a:latin typeface="Verdana" panose="020B0604030504040204" pitchFamily="34" charset="0"/>
                <a:ea typeface="Verdana" panose="020B0604030504040204" pitchFamily="34" charset="0"/>
                <a:cs typeface="Verdana" panose="020B0604030504040204" pitchFamily="34" charset="0"/>
              </a:rPr>
            </a:br>
            <a:endParaRPr lang="en-US" dirty="0"/>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263471" y="1689316"/>
            <a:ext cx="10496604" cy="4396524"/>
          </a:xfrm>
        </p:spPr>
        <p:txBody>
          <a:bodyPr/>
          <a:lstStyle/>
          <a:p>
            <a:pPr marL="285750" indent="-285750">
              <a:lnSpc>
                <a:spcPct val="12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There are numerous aspects that affect house prices. We can categorize these factors into three main divisions such as physical setting, approach(concept) and locale. Physical settings are landscape and design of a house that can be noticed, inclusive of the house size, the total number of bedrooms/bathrooms, the spacing of kitchen and pantry, garage unit, the garden area, the total area of the land, year built etc.[5], while the concept is an interpretation offered by developers who can attract capable buyers.</a:t>
            </a:r>
          </a:p>
          <a:p>
            <a:pPr marL="285750" indent="-285750">
              <a:lnSpc>
                <a:spcPct val="12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 Example: A minimalist home which has green environment and well-organized spaces in minimal area where every part of the house is occupied, and the space is not wasted.</a:t>
            </a:r>
          </a:p>
          <a:p>
            <a:pPr marL="285750" indent="-285750">
              <a:lnSpc>
                <a:spcPct val="12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Since there are multiple factors affecting the house prices, every house has its own plan and concept, but the materials and the quality differs depending on external factors like area and land. The question is if changing the components of the house inclines or declines the sales price of the house?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68902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Data Description</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139485" y="1270862"/>
            <a:ext cx="10620590" cy="4814978"/>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Our data used in this project is secondhand data obtained from “</a:t>
            </a:r>
            <a:r>
              <a:rPr lang="en-US" dirty="0" err="1">
                <a:latin typeface="Verdana" panose="020B0604030504040204" pitchFamily="34" charset="0"/>
                <a:ea typeface="Verdana" panose="020B0604030504040204" pitchFamily="34" charset="0"/>
                <a:cs typeface="Verdana" panose="020B0604030504040204" pitchFamily="34" charset="0"/>
              </a:rPr>
              <a:t>Kaggle.com</a:t>
            </a:r>
            <a:r>
              <a:rPr lang="en-US" dirty="0">
                <a:latin typeface="Verdana" panose="020B0604030504040204" pitchFamily="34"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data is non-statistical to record detailed data of homes which provides information such as the year built, street , area , land slope ,number of bedrooms and bathrooms , garage information ,style of the house, sale condition ,material used, type of roof , type of foundation , central air conditioning, heating , paved drive , etc.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dataset contains 80 Independent variables with 1260 observations that are either interval or  nominal data type. The target variable used for the prediction is “Sale Price”</a:t>
            </a:r>
            <a:r>
              <a:rPr lang="en-US" b="1" dirty="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which is a numeric data type also called as the dependent variable.</a:t>
            </a:r>
          </a:p>
          <a:p>
            <a:endParaRPr lang="en-US" dirty="0"/>
          </a:p>
          <a:p>
            <a:endParaRPr lang="en-US" dirty="0"/>
          </a:p>
        </p:txBody>
      </p:sp>
    </p:spTree>
    <p:extLst>
      <p:ext uri="{BB962C8B-B14F-4D97-AF65-F5344CB8AC3E}">
        <p14:creationId xmlns:p14="http://schemas.microsoft.com/office/powerpoint/2010/main" val="323817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0" y="0"/>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Data description</a:t>
            </a:r>
            <a:br>
              <a:rPr lang="en-US" sz="3600" b="1" dirty="0">
                <a:solidFill>
                  <a:srgbClr val="00853E"/>
                </a:solidFill>
                <a:latin typeface="Century Gothic" panose="020B0502020202020204" pitchFamily="34" charset="0"/>
              </a:rPr>
            </a:b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108488" y="449451"/>
            <a:ext cx="6776683" cy="6408549"/>
          </a:xfrm>
        </p:spPr>
        <p:txBody>
          <a:bodyPr/>
          <a:lstStyle/>
          <a:p>
            <a:r>
              <a:rPr lang="en-US" dirty="0"/>
              <a:t>             								</a:t>
            </a:r>
          </a:p>
        </p:txBody>
      </p:sp>
      <p:pic>
        <p:nvPicPr>
          <p:cNvPr id="4" name="Picture 3" descr="A picture containing text, window&#10;&#10;Description automatically generated">
            <a:extLst>
              <a:ext uri="{FF2B5EF4-FFF2-40B4-BE49-F238E27FC236}">
                <a16:creationId xmlns:a16="http://schemas.microsoft.com/office/drawing/2014/main" id="{2EBDB989-9EEC-D543-8330-92094138CD21}"/>
              </a:ext>
            </a:extLst>
          </p:cNvPr>
          <p:cNvPicPr>
            <a:picLocks noChangeAspect="1"/>
          </p:cNvPicPr>
          <p:nvPr/>
        </p:nvPicPr>
        <p:blipFill>
          <a:blip r:embed="rId3"/>
          <a:stretch>
            <a:fillRect/>
          </a:stretch>
        </p:blipFill>
        <p:spPr>
          <a:xfrm>
            <a:off x="356722" y="729089"/>
            <a:ext cx="6528449" cy="2604244"/>
          </a:xfrm>
          <a:prstGeom prst="rect">
            <a:avLst/>
          </a:prstGeom>
        </p:spPr>
      </p:pic>
      <p:pic>
        <p:nvPicPr>
          <p:cNvPr id="5" name="Content Placeholder 12" descr="Table&#10;&#10;Description automatically generated">
            <a:extLst>
              <a:ext uri="{FF2B5EF4-FFF2-40B4-BE49-F238E27FC236}">
                <a16:creationId xmlns:a16="http://schemas.microsoft.com/office/drawing/2014/main" id="{599B5E71-543C-4D4E-BBFD-E3A7E5374046}"/>
              </a:ext>
            </a:extLst>
          </p:cNvPr>
          <p:cNvPicPr>
            <a:picLocks noChangeAspect="1"/>
          </p:cNvPicPr>
          <p:nvPr/>
        </p:nvPicPr>
        <p:blipFill>
          <a:blip r:embed="rId4"/>
          <a:stretch>
            <a:fillRect/>
          </a:stretch>
        </p:blipFill>
        <p:spPr>
          <a:xfrm>
            <a:off x="601917" y="3429000"/>
            <a:ext cx="6038060" cy="3415552"/>
          </a:xfrm>
          <a:prstGeom prst="rect">
            <a:avLst/>
          </a:prstGeom>
        </p:spPr>
      </p:pic>
      <p:sp>
        <p:nvSpPr>
          <p:cNvPr id="6" name="TextBox 5">
            <a:extLst>
              <a:ext uri="{FF2B5EF4-FFF2-40B4-BE49-F238E27FC236}">
                <a16:creationId xmlns:a16="http://schemas.microsoft.com/office/drawing/2014/main" id="{65248208-085D-834B-A450-E01D60364EFD}"/>
              </a:ext>
            </a:extLst>
          </p:cNvPr>
          <p:cNvSpPr txBox="1"/>
          <p:nvPr/>
        </p:nvSpPr>
        <p:spPr>
          <a:xfrm>
            <a:off x="7826644" y="1115878"/>
            <a:ext cx="3874576"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We're working with the data in the csv file. Our information includes the data of multiple houses, describing each feature that goes into calculating the house's price.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We are considering the “Sale Price” as our target, and that sale price is what we are finding in our project.</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input variables are the ones which plays prominent role in determining the price of the property.</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training data will be used to teach our models based on the variables we select as input.</a:t>
            </a:r>
          </a:p>
          <a:p>
            <a:r>
              <a:rPr lang="en-US" dirty="0">
                <a:latin typeface="Verdana" panose="020B0604030504040204" pitchFamily="34" charset="0"/>
                <a:ea typeface="Verdana" panose="020B0604030504040204" pitchFamily="34" charset="0"/>
                <a:cs typeface="Verdana" panose="020B0604030504040204" pitchFamily="34" charset="0"/>
              </a:rPr>
              <a:t> </a:t>
            </a:r>
          </a:p>
          <a:p>
            <a:endParaRPr lang="en-US" dirty="0"/>
          </a:p>
        </p:txBody>
      </p:sp>
    </p:spTree>
    <p:extLst>
      <p:ext uri="{BB962C8B-B14F-4D97-AF65-F5344CB8AC3E}">
        <p14:creationId xmlns:p14="http://schemas.microsoft.com/office/powerpoint/2010/main" val="230543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201479" y="288931"/>
            <a:ext cx="8667750" cy="873442"/>
          </a:xfrm>
        </p:spPr>
        <p:txBody>
          <a:bodyPr/>
          <a:lstStyle/>
          <a:p>
            <a:r>
              <a:rPr lang="en-US" sz="3600" b="1" dirty="0">
                <a:solidFill>
                  <a:srgbClr val="00853E"/>
                </a:solidFill>
                <a:latin typeface="Century Gothic" panose="020B0502020202020204" pitchFamily="34" charset="0"/>
                <a:ea typeface="Verdana" panose="020B0604030504040204" pitchFamily="34" charset="0"/>
                <a:cs typeface="Verdana" panose="020B0604030504040204" pitchFamily="34" charset="0"/>
              </a:rPr>
              <a:t>Data preparation activities</a:t>
            </a:r>
            <a:endParaRPr lang="en-US" sz="3600" b="1" dirty="0">
              <a:solidFill>
                <a:srgbClr val="00853E"/>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201479" y="1162373"/>
            <a:ext cx="4664989" cy="2565155"/>
          </a:xfrm>
        </p:spPr>
        <p:txBody>
          <a:bodyPr/>
          <a:lstStyle/>
          <a:p>
            <a:endParaRPr lang="en-US" dirty="0"/>
          </a:p>
        </p:txBody>
      </p:sp>
      <p:pic>
        <p:nvPicPr>
          <p:cNvPr id="4" name="Picture 3" descr="Graphical user interface, diagram, text&#10;&#10;Description automatically generated">
            <a:extLst>
              <a:ext uri="{FF2B5EF4-FFF2-40B4-BE49-F238E27FC236}">
                <a16:creationId xmlns:a16="http://schemas.microsoft.com/office/drawing/2014/main" id="{C5CD61D9-4CD4-E042-8C65-E4EB5682635F}"/>
              </a:ext>
            </a:extLst>
          </p:cNvPr>
          <p:cNvPicPr>
            <a:picLocks noChangeAspect="1"/>
          </p:cNvPicPr>
          <p:nvPr/>
        </p:nvPicPr>
        <p:blipFill>
          <a:blip r:embed="rId2"/>
          <a:stretch>
            <a:fillRect/>
          </a:stretch>
        </p:blipFill>
        <p:spPr>
          <a:xfrm>
            <a:off x="201479" y="1079839"/>
            <a:ext cx="6109837" cy="2647689"/>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0FD782F1-B03D-7C4D-83DF-5A0ED6DC1B34}"/>
              </a:ext>
            </a:extLst>
          </p:cNvPr>
          <p:cNvPicPr>
            <a:picLocks noChangeAspect="1"/>
          </p:cNvPicPr>
          <p:nvPr/>
        </p:nvPicPr>
        <p:blipFill>
          <a:blip r:embed="rId3"/>
          <a:stretch>
            <a:fillRect/>
          </a:stretch>
        </p:blipFill>
        <p:spPr>
          <a:xfrm>
            <a:off x="201479" y="3691382"/>
            <a:ext cx="5067766" cy="3166618"/>
          </a:xfrm>
          <a:prstGeom prst="rect">
            <a:avLst/>
          </a:prstGeom>
        </p:spPr>
      </p:pic>
      <p:sp>
        <p:nvSpPr>
          <p:cNvPr id="6" name="TextBox 5">
            <a:extLst>
              <a:ext uri="{FF2B5EF4-FFF2-40B4-BE49-F238E27FC236}">
                <a16:creationId xmlns:a16="http://schemas.microsoft.com/office/drawing/2014/main" id="{26AD22F2-A126-9647-90EC-6FDDB31B94B5}"/>
              </a:ext>
            </a:extLst>
          </p:cNvPr>
          <p:cNvSpPr txBox="1"/>
          <p:nvPr/>
        </p:nvSpPr>
        <p:spPr>
          <a:xfrm>
            <a:off x="6536735" y="1079839"/>
            <a:ext cx="5067766" cy="5189113"/>
          </a:xfrm>
          <a:prstGeom prst="rect">
            <a:avLst/>
          </a:prstGeom>
          <a:noFill/>
        </p:spPr>
        <p:txBody>
          <a:bodyPr wrap="square" rtlCol="0">
            <a:spAutoFit/>
          </a:bodyPr>
          <a:lstStyle/>
          <a:p>
            <a:pPr>
              <a:lnSpc>
                <a:spcPct val="90000"/>
              </a:lnSpc>
            </a:pP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Data Preparation activities include gathering , assessing , cleansing , transforming , storing data[6].</a:t>
            </a:r>
          </a:p>
          <a:p>
            <a:pPr>
              <a:lnSpc>
                <a:spcPct val="90000"/>
              </a:lnSpc>
              <a:buFont typeface="Wingdings" pitchFamily="2" charset="2"/>
              <a:buChar char="Ø"/>
            </a:pPr>
            <a:r>
              <a:rPr lang="en-US" sz="1600" b="1" dirty="0">
                <a:solidFill>
                  <a:srgbClr val="000000"/>
                </a:solidFill>
                <a:latin typeface="Verdana" panose="020B0604030504040204" pitchFamily="34" charset="0"/>
                <a:ea typeface="Verdana" panose="020B0604030504040204" pitchFamily="34" charset="0"/>
                <a:cs typeface="Verdana" panose="020B0604030504040204" pitchFamily="34" charset="0"/>
              </a:rPr>
              <a:t>Gathering Data </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We have used “</a:t>
            </a:r>
            <a:r>
              <a:rPr lang="en-US" sz="1600" dirty="0" err="1">
                <a:solidFill>
                  <a:srgbClr val="000000"/>
                </a:solidFill>
                <a:latin typeface="Verdana" panose="020B0604030504040204" pitchFamily="34" charset="0"/>
                <a:ea typeface="Verdana" panose="020B0604030504040204" pitchFamily="34" charset="0"/>
                <a:cs typeface="Verdana" panose="020B0604030504040204" pitchFamily="34" charset="0"/>
              </a:rPr>
              <a:t>Kaggle.com</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for our dataset which is a secondhand data.</a:t>
            </a:r>
          </a:p>
          <a:p>
            <a:pPr>
              <a:lnSpc>
                <a:spcPct val="90000"/>
              </a:lnSpc>
              <a:buFont typeface="Wingdings" pitchFamily="2" charset="2"/>
              <a:buChar char="Ø"/>
            </a:pPr>
            <a:r>
              <a:rPr lang="en-US" sz="1600" b="1" dirty="0">
                <a:solidFill>
                  <a:srgbClr val="000000"/>
                </a:solidFill>
                <a:latin typeface="Verdana" panose="020B0604030504040204" pitchFamily="34" charset="0"/>
                <a:ea typeface="Verdana" panose="020B0604030504040204" pitchFamily="34" charset="0"/>
                <a:cs typeface="Verdana" panose="020B0604030504040204" pitchFamily="34" charset="0"/>
              </a:rPr>
              <a:t>Assessing Data </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We have set few values to Rejected and rest as inputs , giving “Sale Price” as target.</a:t>
            </a:r>
          </a:p>
          <a:p>
            <a:pPr>
              <a:lnSpc>
                <a:spcPct val="90000"/>
              </a:lnSpc>
            </a:pPr>
            <a:r>
              <a:rPr lang="en-US" sz="1600" b="1" dirty="0" err="1">
                <a:solidFill>
                  <a:srgbClr val="000000"/>
                </a:solidFill>
                <a:latin typeface="Verdana" panose="020B0604030504040204" pitchFamily="34" charset="0"/>
                <a:ea typeface="Verdana" panose="020B0604030504040204" pitchFamily="34" charset="0"/>
                <a:cs typeface="Verdana" panose="020B0604030504040204" pitchFamily="34" charset="0"/>
              </a:rPr>
              <a:t>StatExplore</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 we have used this node in SAS to explore the data using statistical output.</a:t>
            </a:r>
          </a:p>
          <a:p>
            <a:pPr>
              <a:lnSpc>
                <a:spcPct val="90000"/>
              </a:lnSpc>
              <a:buFont typeface="Wingdings" pitchFamily="2" charset="2"/>
              <a:buChar char="Ø"/>
            </a:pPr>
            <a:r>
              <a:rPr lang="en-US" sz="1600" b="1" dirty="0">
                <a:solidFill>
                  <a:srgbClr val="000000"/>
                </a:solidFill>
                <a:latin typeface="Verdana" panose="020B0604030504040204" pitchFamily="34" charset="0"/>
                <a:ea typeface="Verdana" panose="020B0604030504040204" pitchFamily="34" charset="0"/>
                <a:cs typeface="Verdana" panose="020B0604030504040204" pitchFamily="34" charset="0"/>
              </a:rPr>
              <a:t>Cleaning the data </a:t>
            </a:r>
            <a:endPar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n-US" sz="1600" b="1" dirty="0">
                <a:solidFill>
                  <a:srgbClr val="000000"/>
                </a:solidFill>
                <a:latin typeface="Verdana" panose="020B0604030504040204" pitchFamily="34" charset="0"/>
                <a:ea typeface="Verdana" panose="020B0604030504040204" pitchFamily="34" charset="0"/>
                <a:cs typeface="Verdana" panose="020B0604030504040204" pitchFamily="34" charset="0"/>
              </a:rPr>
              <a:t>Replacement Node </a:t>
            </a:r>
            <a:r>
              <a:rPr lang="en-US" sz="1600" dirty="0">
                <a:solidFill>
                  <a:srgbClr val="000000"/>
                </a:solidFill>
                <a:latin typeface="Verdana" panose="020B0604030504040204" pitchFamily="34" charset="0"/>
                <a:ea typeface="Verdana" panose="020B0604030504040204" pitchFamily="34" charset="0"/>
                <a:cs typeface="Verdana" panose="020B0604030504040204" pitchFamily="34" charset="0"/>
              </a:rPr>
              <a:t>– this is used specifically for the replacement of missing class and interval variables within the data set based on specific values. N/A or missing values can cause errors in the model, so it is better to get rid of them and avoid such N/A values to get efficient output. Here, in our project, the dataset with the missing values are replaced with the “default” value and the possible effect of missing values on the target variable is reduced</a:t>
            </a:r>
          </a:p>
        </p:txBody>
      </p:sp>
    </p:spTree>
    <p:extLst>
      <p:ext uri="{BB962C8B-B14F-4D97-AF65-F5344CB8AC3E}">
        <p14:creationId xmlns:p14="http://schemas.microsoft.com/office/powerpoint/2010/main" val="409312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49783-B54C-9542-9EA4-63127633209A}"/>
              </a:ext>
            </a:extLst>
          </p:cNvPr>
          <p:cNvSpPr>
            <a:spLocks noGrp="1"/>
          </p:cNvSpPr>
          <p:nvPr>
            <p:ph type="body" sz="quarter" idx="10"/>
          </p:nvPr>
        </p:nvSpPr>
        <p:spPr>
          <a:xfrm>
            <a:off x="419642" y="591086"/>
            <a:ext cx="3130658" cy="617782"/>
          </a:xfrm>
        </p:spPr>
        <p:txBody>
          <a:bodyPr/>
          <a:lstStyle/>
          <a:p>
            <a:r>
              <a:rPr lang="en-US" sz="3600" b="1" dirty="0">
                <a:solidFill>
                  <a:srgbClr val="00853E"/>
                </a:solidFill>
                <a:latin typeface="Century Gothic" panose="020B0502020202020204" pitchFamily="34" charset="0"/>
              </a:rPr>
              <a:t>Results</a:t>
            </a:r>
          </a:p>
        </p:txBody>
      </p:sp>
      <p:sp>
        <p:nvSpPr>
          <p:cNvPr id="3" name="Text Placeholder 2">
            <a:extLst>
              <a:ext uri="{FF2B5EF4-FFF2-40B4-BE49-F238E27FC236}">
                <a16:creationId xmlns:a16="http://schemas.microsoft.com/office/drawing/2014/main" id="{AB20CFD3-EF8F-CC48-9055-35CF7CBAE710}"/>
              </a:ext>
            </a:extLst>
          </p:cNvPr>
          <p:cNvSpPr>
            <a:spLocks noGrp="1"/>
          </p:cNvSpPr>
          <p:nvPr>
            <p:ph type="body" sz="quarter" idx="11"/>
          </p:nvPr>
        </p:nvSpPr>
        <p:spPr>
          <a:xfrm>
            <a:off x="8477573" y="976394"/>
            <a:ext cx="3130658" cy="5532894"/>
          </a:xfrm>
        </p:spPr>
        <p:txBody>
          <a:bodyPr/>
          <a:lstStyle/>
          <a:p>
            <a:pPr marL="285750" indent="-285750">
              <a:buClr>
                <a:schemeClr val="accent1"/>
              </a:buClr>
              <a:buFont typeface="Arial" panose="020B0604020202020204" pitchFamily="34" charset="0"/>
              <a:buChar char="•"/>
            </a:pP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The second stat explore node analyzes the specifics of the various data. We can find information about the input variables and the probable effect on the target variable by statistical exploring of the input variables after replacing the missing values with the help of replacement node.</a:t>
            </a:r>
          </a:p>
          <a:p>
            <a:pPr marL="285750" indent="-285750">
              <a:buClr>
                <a:schemeClr val="accent1"/>
              </a:buClr>
              <a:buFont typeface="Arial" panose="020B0604020202020204" pitchFamily="34" charset="0"/>
              <a:buChar char="•"/>
            </a:pP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 The overview of results gives us the available options for predicting such as regression, neural networks, etc.</a:t>
            </a:r>
          </a:p>
          <a:p>
            <a:pPr>
              <a:buClr>
                <a:schemeClr val="accent1"/>
              </a:buClr>
              <a:buFont typeface="Wingdings 3" charset="2"/>
              <a:buChar char=""/>
            </a:pPr>
            <a:endParaRPr lang="en-US" sz="1500" dirty="0">
              <a:solidFill>
                <a:srgbClr val="000000"/>
              </a:solidFill>
            </a:endParaRPr>
          </a:p>
          <a:p>
            <a:endParaRPr lang="en-US" dirty="0"/>
          </a:p>
        </p:txBody>
      </p:sp>
      <p:pic>
        <p:nvPicPr>
          <p:cNvPr id="4" name="Content Placeholder 24" descr="Graphical user interface&#10;&#10;Description automatically generated">
            <a:extLst>
              <a:ext uri="{FF2B5EF4-FFF2-40B4-BE49-F238E27FC236}">
                <a16:creationId xmlns:a16="http://schemas.microsoft.com/office/drawing/2014/main" id="{229730B6-0C63-C247-B3D6-440D5D3B967A}"/>
              </a:ext>
            </a:extLst>
          </p:cNvPr>
          <p:cNvPicPr>
            <a:picLocks noGrp="1" noChangeAspect="1"/>
          </p:cNvPicPr>
          <p:nvPr>
            <p:ph idx="1"/>
          </p:nvPr>
        </p:nvPicPr>
        <p:blipFill>
          <a:blip r:embed="rId2"/>
          <a:stretch>
            <a:fillRect/>
          </a:stretch>
        </p:blipFill>
        <p:spPr>
          <a:xfrm>
            <a:off x="256032" y="1701636"/>
            <a:ext cx="7104888" cy="4426600"/>
          </a:xfrm>
          <a:prstGeom prst="rect">
            <a:avLst/>
          </a:prstGeom>
        </p:spPr>
      </p:pic>
    </p:spTree>
    <p:extLst>
      <p:ext uri="{BB962C8B-B14F-4D97-AF65-F5344CB8AC3E}">
        <p14:creationId xmlns:p14="http://schemas.microsoft.com/office/powerpoint/2010/main" val="300267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2327</Words>
  <Application>Microsoft Macintosh PowerPoint</Application>
  <PresentationFormat>Widescreen</PresentationFormat>
  <Paragraphs>113</Paragraphs>
  <Slides>20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.AppleSystemUIFont</vt:lpstr>
      <vt:lpstr>Arial</vt:lpstr>
      <vt:lpstr>Calibri</vt:lpstr>
      <vt:lpstr>Calibri Regular</vt:lpstr>
      <vt:lpstr>Century Gothic</vt:lpstr>
      <vt:lpstr>Helvetica</vt:lpstr>
      <vt:lpstr>Segoe UI</vt:lpstr>
      <vt:lpstr>Verdana</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Kotha, Manisha Reddy</cp:lastModifiedBy>
  <cp:revision>46</cp:revision>
  <cp:lastPrinted>2019-10-14T17:07:34Z</cp:lastPrinted>
  <dcterms:created xsi:type="dcterms:W3CDTF">2019-07-08T18:39:15Z</dcterms:created>
  <dcterms:modified xsi:type="dcterms:W3CDTF">2022-10-11T06:15:53Z</dcterms:modified>
</cp:coreProperties>
</file>